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entation.xml" ContentType="application/vnd.openxmlformats-officedocument.presentationml.presentation.main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notesMasterIdLst>
    <p:notesMasterId r:id="rId20"/>
  </p:notesMasterIdLst>
  <p:sldIdLst>
    <p:sldId id="258" r:id="rId2"/>
    <p:sldId id="259" r:id="rId3"/>
    <p:sldId id="274" r:id="rId4"/>
    <p:sldId id="260" r:id="rId5"/>
    <p:sldId id="281" r:id="rId6"/>
    <p:sldId id="261" r:id="rId7"/>
    <p:sldId id="262" r:id="rId8"/>
    <p:sldId id="269" r:id="rId9"/>
    <p:sldId id="273" r:id="rId10"/>
    <p:sldId id="270" r:id="rId11"/>
    <p:sldId id="263" r:id="rId12"/>
    <p:sldId id="266" r:id="rId13"/>
    <p:sldId id="264" r:id="rId14"/>
    <p:sldId id="267" r:id="rId15"/>
    <p:sldId id="265" r:id="rId16"/>
    <p:sldId id="272" r:id="rId17"/>
    <p:sldId id="275" r:id="rId18"/>
    <p:sldId id="27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QmP92Idzq7s7JfGYoyDLFA==" hashData="PYACGMQYdV7RKvBuyH/o0+znZSheyzOQKJb9WjTBcJGNGbufDO1M65VheFQzWdtzbVsTP+NSIfxvVGzhfQ/sHA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11"/>
    <p:restoredTop sz="95505"/>
  </p:normalViewPr>
  <p:slideViewPr>
    <p:cSldViewPr snapToGrid="0" snapToObjects="1">
      <p:cViewPr varScale="1">
        <p:scale>
          <a:sx n="104" d="100"/>
          <a:sy n="104" d="100"/>
        </p:scale>
        <p:origin x="7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577AE2-E2F6-4F1C-BFBE-E49BB252B556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074D302-4637-4648-92A0-F827AF300066}">
      <dgm:prSet/>
      <dgm:spPr/>
      <dgm:t>
        <a:bodyPr/>
        <a:lstStyle/>
        <a:p>
          <a:r>
            <a:rPr lang="en-US" dirty="0"/>
            <a:t>Self-Advocacy</a:t>
          </a:r>
        </a:p>
      </dgm:t>
    </dgm:pt>
    <dgm:pt modelId="{392DC505-85BB-4D65-A89D-5EA50A6D0D8B}" type="parTrans" cxnId="{FD63935C-9E77-4CBD-915B-DBAE196FA511}">
      <dgm:prSet/>
      <dgm:spPr/>
      <dgm:t>
        <a:bodyPr/>
        <a:lstStyle/>
        <a:p>
          <a:endParaRPr lang="en-US"/>
        </a:p>
      </dgm:t>
    </dgm:pt>
    <dgm:pt modelId="{EEF1F1FE-36EB-49B5-865D-0700762A30B5}" type="sibTrans" cxnId="{FD63935C-9E77-4CBD-915B-DBAE196FA511}">
      <dgm:prSet/>
      <dgm:spPr/>
      <dgm:t>
        <a:bodyPr/>
        <a:lstStyle/>
        <a:p>
          <a:endParaRPr lang="en-US"/>
        </a:p>
      </dgm:t>
    </dgm:pt>
    <dgm:pt modelId="{3A776D64-A307-4DB4-90D8-7B76A3DD2D7A}">
      <dgm:prSet/>
      <dgm:spPr/>
      <dgm:t>
        <a:bodyPr/>
        <a:lstStyle/>
        <a:p>
          <a:r>
            <a:rPr lang="en-US" dirty="0"/>
            <a:t>Importance of Self-Advocacy</a:t>
          </a:r>
        </a:p>
      </dgm:t>
    </dgm:pt>
    <dgm:pt modelId="{AD75D7C7-2E7D-485A-BFDB-6705AE8B632C}" type="parTrans" cxnId="{99E8F4B5-B359-4C82-AAB9-A0CE7534A7E2}">
      <dgm:prSet/>
      <dgm:spPr/>
      <dgm:t>
        <a:bodyPr/>
        <a:lstStyle/>
        <a:p>
          <a:endParaRPr lang="en-US"/>
        </a:p>
      </dgm:t>
    </dgm:pt>
    <dgm:pt modelId="{6DF7CAB1-BA94-4727-A9D7-A8A009A00393}" type="sibTrans" cxnId="{99E8F4B5-B359-4C82-AAB9-A0CE7534A7E2}">
      <dgm:prSet/>
      <dgm:spPr/>
      <dgm:t>
        <a:bodyPr/>
        <a:lstStyle/>
        <a:p>
          <a:endParaRPr lang="en-US"/>
        </a:p>
      </dgm:t>
    </dgm:pt>
    <dgm:pt modelId="{D9BE7794-5D0C-402D-8617-1293A0531B89}">
      <dgm:prSet/>
      <dgm:spPr/>
      <dgm:t>
        <a:bodyPr/>
        <a:lstStyle/>
        <a:p>
          <a:r>
            <a:rPr lang="en-US" dirty="0"/>
            <a:t>Self-Determination and Dignity of Risk</a:t>
          </a:r>
        </a:p>
      </dgm:t>
    </dgm:pt>
    <dgm:pt modelId="{68C55E65-6EE2-4D9D-A55A-0605AB52C23D}" type="parTrans" cxnId="{64361E13-8466-4AA0-90C0-B9A13A9A1242}">
      <dgm:prSet/>
      <dgm:spPr/>
      <dgm:t>
        <a:bodyPr/>
        <a:lstStyle/>
        <a:p>
          <a:endParaRPr lang="en-US"/>
        </a:p>
      </dgm:t>
    </dgm:pt>
    <dgm:pt modelId="{DFE7E2DC-7D68-4C49-AE95-BA25DE78A48E}" type="sibTrans" cxnId="{64361E13-8466-4AA0-90C0-B9A13A9A1242}">
      <dgm:prSet/>
      <dgm:spPr/>
      <dgm:t>
        <a:bodyPr/>
        <a:lstStyle/>
        <a:p>
          <a:endParaRPr lang="en-US"/>
        </a:p>
      </dgm:t>
    </dgm:pt>
    <dgm:pt modelId="{2AE21A27-8914-44B0-87DA-48995CF8D281}">
      <dgm:prSet/>
      <dgm:spPr/>
      <dgm:t>
        <a:bodyPr/>
        <a:lstStyle/>
        <a:p>
          <a:r>
            <a:rPr lang="en-US" dirty="0"/>
            <a:t>Learned Helplessness</a:t>
          </a:r>
        </a:p>
      </dgm:t>
    </dgm:pt>
    <dgm:pt modelId="{92ABD234-9AB6-472D-8CBB-31683BFF4560}" type="parTrans" cxnId="{1C7A0C37-DC29-49EB-8A47-4CA0A138E558}">
      <dgm:prSet/>
      <dgm:spPr/>
      <dgm:t>
        <a:bodyPr/>
        <a:lstStyle/>
        <a:p>
          <a:endParaRPr lang="en-US"/>
        </a:p>
      </dgm:t>
    </dgm:pt>
    <dgm:pt modelId="{C6FD0824-09DE-4E6E-B057-2661C5FC5819}" type="sibTrans" cxnId="{1C7A0C37-DC29-49EB-8A47-4CA0A138E558}">
      <dgm:prSet/>
      <dgm:spPr/>
      <dgm:t>
        <a:bodyPr/>
        <a:lstStyle/>
        <a:p>
          <a:endParaRPr lang="en-US"/>
        </a:p>
      </dgm:t>
    </dgm:pt>
    <dgm:pt modelId="{5ABA469E-7A5E-4450-9523-5939BD84B097}">
      <dgm:prSet/>
      <dgm:spPr/>
      <dgm:t>
        <a:bodyPr/>
        <a:lstStyle/>
        <a:p>
          <a:r>
            <a:rPr lang="en-US" dirty="0"/>
            <a:t>Supporting Self-Advocacy</a:t>
          </a:r>
        </a:p>
      </dgm:t>
    </dgm:pt>
    <dgm:pt modelId="{5571FA10-F814-407E-B078-D885E4CE75C5}" type="parTrans" cxnId="{B04F3F9D-CFF7-422B-8BCC-616FF987BFF6}">
      <dgm:prSet/>
      <dgm:spPr/>
      <dgm:t>
        <a:bodyPr/>
        <a:lstStyle/>
        <a:p>
          <a:endParaRPr lang="en-US"/>
        </a:p>
      </dgm:t>
    </dgm:pt>
    <dgm:pt modelId="{6613FA2D-93A2-4113-8720-FA97225C90EF}" type="sibTrans" cxnId="{B04F3F9D-CFF7-422B-8BCC-616FF987BFF6}">
      <dgm:prSet/>
      <dgm:spPr/>
      <dgm:t>
        <a:bodyPr/>
        <a:lstStyle/>
        <a:p>
          <a:endParaRPr lang="en-US"/>
        </a:p>
      </dgm:t>
    </dgm:pt>
    <dgm:pt modelId="{CBBEA4E2-9F1D-D143-9951-4600FEA6B083}" type="pres">
      <dgm:prSet presAssocID="{EC577AE2-E2F6-4F1C-BFBE-E49BB252B556}" presName="outerComposite" presStyleCnt="0">
        <dgm:presLayoutVars>
          <dgm:chMax val="5"/>
          <dgm:dir/>
          <dgm:resizeHandles val="exact"/>
        </dgm:presLayoutVars>
      </dgm:prSet>
      <dgm:spPr/>
    </dgm:pt>
    <dgm:pt modelId="{6018BD1A-C903-124D-87DE-2044FC863264}" type="pres">
      <dgm:prSet presAssocID="{EC577AE2-E2F6-4F1C-BFBE-E49BB252B556}" presName="dummyMaxCanvas" presStyleCnt="0">
        <dgm:presLayoutVars/>
      </dgm:prSet>
      <dgm:spPr/>
    </dgm:pt>
    <dgm:pt modelId="{375C2A3A-017A-284E-B8B1-43F16D44EE3B}" type="pres">
      <dgm:prSet presAssocID="{EC577AE2-E2F6-4F1C-BFBE-E49BB252B556}" presName="FiveNodes_1" presStyleLbl="node1" presStyleIdx="0" presStyleCnt="5">
        <dgm:presLayoutVars>
          <dgm:bulletEnabled val="1"/>
        </dgm:presLayoutVars>
      </dgm:prSet>
      <dgm:spPr/>
    </dgm:pt>
    <dgm:pt modelId="{2D484C41-62BD-B042-B611-7076350AA543}" type="pres">
      <dgm:prSet presAssocID="{EC577AE2-E2F6-4F1C-BFBE-E49BB252B556}" presName="FiveNodes_2" presStyleLbl="node1" presStyleIdx="1" presStyleCnt="5">
        <dgm:presLayoutVars>
          <dgm:bulletEnabled val="1"/>
        </dgm:presLayoutVars>
      </dgm:prSet>
      <dgm:spPr/>
    </dgm:pt>
    <dgm:pt modelId="{9E7AFC0D-B832-BC48-91E8-C254B2C2373A}" type="pres">
      <dgm:prSet presAssocID="{EC577AE2-E2F6-4F1C-BFBE-E49BB252B556}" presName="FiveNodes_3" presStyleLbl="node1" presStyleIdx="2" presStyleCnt="5">
        <dgm:presLayoutVars>
          <dgm:bulletEnabled val="1"/>
        </dgm:presLayoutVars>
      </dgm:prSet>
      <dgm:spPr/>
    </dgm:pt>
    <dgm:pt modelId="{FA2AD69A-DF5E-0F4A-A3B0-24E8061B3CDB}" type="pres">
      <dgm:prSet presAssocID="{EC577AE2-E2F6-4F1C-BFBE-E49BB252B556}" presName="FiveNodes_4" presStyleLbl="node1" presStyleIdx="3" presStyleCnt="5">
        <dgm:presLayoutVars>
          <dgm:bulletEnabled val="1"/>
        </dgm:presLayoutVars>
      </dgm:prSet>
      <dgm:spPr/>
    </dgm:pt>
    <dgm:pt modelId="{BB98B5E0-035F-AC40-A86F-5FFE71143314}" type="pres">
      <dgm:prSet presAssocID="{EC577AE2-E2F6-4F1C-BFBE-E49BB252B556}" presName="FiveNodes_5" presStyleLbl="node1" presStyleIdx="4" presStyleCnt="5">
        <dgm:presLayoutVars>
          <dgm:bulletEnabled val="1"/>
        </dgm:presLayoutVars>
      </dgm:prSet>
      <dgm:spPr/>
    </dgm:pt>
    <dgm:pt modelId="{63E7DD8C-FA7E-9241-AAC0-6701273B1EFE}" type="pres">
      <dgm:prSet presAssocID="{EC577AE2-E2F6-4F1C-BFBE-E49BB252B556}" presName="FiveConn_1-2" presStyleLbl="fgAccFollowNode1" presStyleIdx="0" presStyleCnt="4">
        <dgm:presLayoutVars>
          <dgm:bulletEnabled val="1"/>
        </dgm:presLayoutVars>
      </dgm:prSet>
      <dgm:spPr/>
    </dgm:pt>
    <dgm:pt modelId="{8AFA683D-279E-E445-B4DA-5F57E73C937B}" type="pres">
      <dgm:prSet presAssocID="{EC577AE2-E2F6-4F1C-BFBE-E49BB252B556}" presName="FiveConn_2-3" presStyleLbl="fgAccFollowNode1" presStyleIdx="1" presStyleCnt="4">
        <dgm:presLayoutVars>
          <dgm:bulletEnabled val="1"/>
        </dgm:presLayoutVars>
      </dgm:prSet>
      <dgm:spPr/>
    </dgm:pt>
    <dgm:pt modelId="{A31E4A24-2279-624A-B666-1B59A88EB55D}" type="pres">
      <dgm:prSet presAssocID="{EC577AE2-E2F6-4F1C-BFBE-E49BB252B556}" presName="FiveConn_3-4" presStyleLbl="fgAccFollowNode1" presStyleIdx="2" presStyleCnt="4">
        <dgm:presLayoutVars>
          <dgm:bulletEnabled val="1"/>
        </dgm:presLayoutVars>
      </dgm:prSet>
      <dgm:spPr/>
    </dgm:pt>
    <dgm:pt modelId="{AFA72910-8AEB-BC4F-9974-3D90BE06078E}" type="pres">
      <dgm:prSet presAssocID="{EC577AE2-E2F6-4F1C-BFBE-E49BB252B556}" presName="FiveConn_4-5" presStyleLbl="fgAccFollowNode1" presStyleIdx="3" presStyleCnt="4">
        <dgm:presLayoutVars>
          <dgm:bulletEnabled val="1"/>
        </dgm:presLayoutVars>
      </dgm:prSet>
      <dgm:spPr/>
    </dgm:pt>
    <dgm:pt modelId="{4BE5B6F9-D0A4-7148-B3C7-CFD05D435BC9}" type="pres">
      <dgm:prSet presAssocID="{EC577AE2-E2F6-4F1C-BFBE-E49BB252B556}" presName="FiveNodes_1_text" presStyleLbl="node1" presStyleIdx="4" presStyleCnt="5">
        <dgm:presLayoutVars>
          <dgm:bulletEnabled val="1"/>
        </dgm:presLayoutVars>
      </dgm:prSet>
      <dgm:spPr/>
    </dgm:pt>
    <dgm:pt modelId="{7FA4F32B-4ABE-284F-AECC-1795D059ADF2}" type="pres">
      <dgm:prSet presAssocID="{EC577AE2-E2F6-4F1C-BFBE-E49BB252B556}" presName="FiveNodes_2_text" presStyleLbl="node1" presStyleIdx="4" presStyleCnt="5">
        <dgm:presLayoutVars>
          <dgm:bulletEnabled val="1"/>
        </dgm:presLayoutVars>
      </dgm:prSet>
      <dgm:spPr/>
    </dgm:pt>
    <dgm:pt modelId="{C142742C-BBF6-2A42-96EB-8B5016C25053}" type="pres">
      <dgm:prSet presAssocID="{EC577AE2-E2F6-4F1C-BFBE-E49BB252B556}" presName="FiveNodes_3_text" presStyleLbl="node1" presStyleIdx="4" presStyleCnt="5">
        <dgm:presLayoutVars>
          <dgm:bulletEnabled val="1"/>
        </dgm:presLayoutVars>
      </dgm:prSet>
      <dgm:spPr/>
    </dgm:pt>
    <dgm:pt modelId="{4893574B-CA5A-764E-AC15-E95E83728A83}" type="pres">
      <dgm:prSet presAssocID="{EC577AE2-E2F6-4F1C-BFBE-E49BB252B556}" presName="FiveNodes_4_text" presStyleLbl="node1" presStyleIdx="4" presStyleCnt="5">
        <dgm:presLayoutVars>
          <dgm:bulletEnabled val="1"/>
        </dgm:presLayoutVars>
      </dgm:prSet>
      <dgm:spPr/>
    </dgm:pt>
    <dgm:pt modelId="{E85D05C0-0231-9149-899A-567E7226DF6D}" type="pres">
      <dgm:prSet presAssocID="{EC577AE2-E2F6-4F1C-BFBE-E49BB252B556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E284CF02-1356-F44F-AC00-21265134268F}" type="presOf" srcId="{6DF7CAB1-BA94-4727-A9D7-A8A009A00393}" destId="{8AFA683D-279E-E445-B4DA-5F57E73C937B}" srcOrd="0" destOrd="0" presId="urn:microsoft.com/office/officeart/2005/8/layout/vProcess5"/>
    <dgm:cxn modelId="{0F3F4F06-8724-F740-A9FD-120E88908E9E}" type="presOf" srcId="{C6FD0824-09DE-4E6E-B057-2661C5FC5819}" destId="{AFA72910-8AEB-BC4F-9974-3D90BE06078E}" srcOrd="0" destOrd="0" presId="urn:microsoft.com/office/officeart/2005/8/layout/vProcess5"/>
    <dgm:cxn modelId="{64361E13-8466-4AA0-90C0-B9A13A9A1242}" srcId="{EC577AE2-E2F6-4F1C-BFBE-E49BB252B556}" destId="{D9BE7794-5D0C-402D-8617-1293A0531B89}" srcOrd="2" destOrd="0" parTransId="{68C55E65-6EE2-4D9D-A55A-0605AB52C23D}" sibTransId="{DFE7E2DC-7D68-4C49-AE95-BA25DE78A48E}"/>
    <dgm:cxn modelId="{0B7D3713-4804-744C-8134-F500DDC243FB}" type="presOf" srcId="{7074D302-4637-4648-92A0-F827AF300066}" destId="{4BE5B6F9-D0A4-7148-B3C7-CFD05D435BC9}" srcOrd="1" destOrd="0" presId="urn:microsoft.com/office/officeart/2005/8/layout/vProcess5"/>
    <dgm:cxn modelId="{E0734B18-F997-E447-AC6D-263013E36836}" type="presOf" srcId="{5ABA469E-7A5E-4450-9523-5939BD84B097}" destId="{E85D05C0-0231-9149-899A-567E7226DF6D}" srcOrd="1" destOrd="0" presId="urn:microsoft.com/office/officeart/2005/8/layout/vProcess5"/>
    <dgm:cxn modelId="{60329531-D3F5-4446-AE7C-ED02D0DF7810}" type="presOf" srcId="{2AE21A27-8914-44B0-87DA-48995CF8D281}" destId="{4893574B-CA5A-764E-AC15-E95E83728A83}" srcOrd="1" destOrd="0" presId="urn:microsoft.com/office/officeart/2005/8/layout/vProcess5"/>
    <dgm:cxn modelId="{CF672B33-E859-7E4C-9A5C-378E952E5D4C}" type="presOf" srcId="{5ABA469E-7A5E-4450-9523-5939BD84B097}" destId="{BB98B5E0-035F-AC40-A86F-5FFE71143314}" srcOrd="0" destOrd="0" presId="urn:microsoft.com/office/officeart/2005/8/layout/vProcess5"/>
    <dgm:cxn modelId="{1C7A0C37-DC29-49EB-8A47-4CA0A138E558}" srcId="{EC577AE2-E2F6-4F1C-BFBE-E49BB252B556}" destId="{2AE21A27-8914-44B0-87DA-48995CF8D281}" srcOrd="3" destOrd="0" parTransId="{92ABD234-9AB6-472D-8CBB-31683BFF4560}" sibTransId="{C6FD0824-09DE-4E6E-B057-2661C5FC5819}"/>
    <dgm:cxn modelId="{42DB0B39-CCA9-034D-BE50-49AB778ACEBA}" type="presOf" srcId="{D9BE7794-5D0C-402D-8617-1293A0531B89}" destId="{C142742C-BBF6-2A42-96EB-8B5016C25053}" srcOrd="1" destOrd="0" presId="urn:microsoft.com/office/officeart/2005/8/layout/vProcess5"/>
    <dgm:cxn modelId="{FD63935C-9E77-4CBD-915B-DBAE196FA511}" srcId="{EC577AE2-E2F6-4F1C-BFBE-E49BB252B556}" destId="{7074D302-4637-4648-92A0-F827AF300066}" srcOrd="0" destOrd="0" parTransId="{392DC505-85BB-4D65-A89D-5EA50A6D0D8B}" sibTransId="{EEF1F1FE-36EB-49B5-865D-0700762A30B5}"/>
    <dgm:cxn modelId="{FDFC7268-B0DD-8342-BFAE-802172FA8B0A}" type="presOf" srcId="{3A776D64-A307-4DB4-90D8-7B76A3DD2D7A}" destId="{7FA4F32B-4ABE-284F-AECC-1795D059ADF2}" srcOrd="1" destOrd="0" presId="urn:microsoft.com/office/officeart/2005/8/layout/vProcess5"/>
    <dgm:cxn modelId="{7CBE7573-B832-1D4B-A1BF-7E341F324894}" type="presOf" srcId="{DFE7E2DC-7D68-4C49-AE95-BA25DE78A48E}" destId="{A31E4A24-2279-624A-B666-1B59A88EB55D}" srcOrd="0" destOrd="0" presId="urn:microsoft.com/office/officeart/2005/8/layout/vProcess5"/>
    <dgm:cxn modelId="{9C6ED57F-D559-3744-AC73-86FB3A2D543B}" type="presOf" srcId="{3A776D64-A307-4DB4-90D8-7B76A3DD2D7A}" destId="{2D484C41-62BD-B042-B611-7076350AA543}" srcOrd="0" destOrd="0" presId="urn:microsoft.com/office/officeart/2005/8/layout/vProcess5"/>
    <dgm:cxn modelId="{4301D889-5178-4E4A-9733-A608E8CB3E44}" type="presOf" srcId="{7074D302-4637-4648-92A0-F827AF300066}" destId="{375C2A3A-017A-284E-B8B1-43F16D44EE3B}" srcOrd="0" destOrd="0" presId="urn:microsoft.com/office/officeart/2005/8/layout/vProcess5"/>
    <dgm:cxn modelId="{ADBE269D-AF0E-2B41-8764-D4BA303BBDA4}" type="presOf" srcId="{2AE21A27-8914-44B0-87DA-48995CF8D281}" destId="{FA2AD69A-DF5E-0F4A-A3B0-24E8061B3CDB}" srcOrd="0" destOrd="0" presId="urn:microsoft.com/office/officeart/2005/8/layout/vProcess5"/>
    <dgm:cxn modelId="{B04F3F9D-CFF7-422B-8BCC-616FF987BFF6}" srcId="{EC577AE2-E2F6-4F1C-BFBE-E49BB252B556}" destId="{5ABA469E-7A5E-4450-9523-5939BD84B097}" srcOrd="4" destOrd="0" parTransId="{5571FA10-F814-407E-B078-D885E4CE75C5}" sibTransId="{6613FA2D-93A2-4113-8720-FA97225C90EF}"/>
    <dgm:cxn modelId="{34078FB5-323F-3F4F-961E-7FC6B8CE5D9F}" type="presOf" srcId="{EEF1F1FE-36EB-49B5-865D-0700762A30B5}" destId="{63E7DD8C-FA7E-9241-AAC0-6701273B1EFE}" srcOrd="0" destOrd="0" presId="urn:microsoft.com/office/officeart/2005/8/layout/vProcess5"/>
    <dgm:cxn modelId="{99E8F4B5-B359-4C82-AAB9-A0CE7534A7E2}" srcId="{EC577AE2-E2F6-4F1C-BFBE-E49BB252B556}" destId="{3A776D64-A307-4DB4-90D8-7B76A3DD2D7A}" srcOrd="1" destOrd="0" parTransId="{AD75D7C7-2E7D-485A-BFDB-6705AE8B632C}" sibTransId="{6DF7CAB1-BA94-4727-A9D7-A8A009A00393}"/>
    <dgm:cxn modelId="{56D74FD3-CEFD-1C46-AFDA-064CB675DE51}" type="presOf" srcId="{D9BE7794-5D0C-402D-8617-1293A0531B89}" destId="{9E7AFC0D-B832-BC48-91E8-C254B2C2373A}" srcOrd="0" destOrd="0" presId="urn:microsoft.com/office/officeart/2005/8/layout/vProcess5"/>
    <dgm:cxn modelId="{A8A531D6-6EA4-3D4E-B842-5D7C691B5422}" type="presOf" srcId="{EC577AE2-E2F6-4F1C-BFBE-E49BB252B556}" destId="{CBBEA4E2-9F1D-D143-9951-4600FEA6B083}" srcOrd="0" destOrd="0" presId="urn:microsoft.com/office/officeart/2005/8/layout/vProcess5"/>
    <dgm:cxn modelId="{C3D33C3B-FB9F-C14A-BDF4-4E9C26BFC51F}" type="presParOf" srcId="{CBBEA4E2-9F1D-D143-9951-4600FEA6B083}" destId="{6018BD1A-C903-124D-87DE-2044FC863264}" srcOrd="0" destOrd="0" presId="urn:microsoft.com/office/officeart/2005/8/layout/vProcess5"/>
    <dgm:cxn modelId="{7A69F679-CEA5-F84D-BACF-B959B15F258D}" type="presParOf" srcId="{CBBEA4E2-9F1D-D143-9951-4600FEA6B083}" destId="{375C2A3A-017A-284E-B8B1-43F16D44EE3B}" srcOrd="1" destOrd="0" presId="urn:microsoft.com/office/officeart/2005/8/layout/vProcess5"/>
    <dgm:cxn modelId="{141044B9-FE65-A840-B239-1F67DFE0C3FC}" type="presParOf" srcId="{CBBEA4E2-9F1D-D143-9951-4600FEA6B083}" destId="{2D484C41-62BD-B042-B611-7076350AA543}" srcOrd="2" destOrd="0" presId="urn:microsoft.com/office/officeart/2005/8/layout/vProcess5"/>
    <dgm:cxn modelId="{FF4E4AA2-00CF-304A-A4D5-6E486F3E2A9B}" type="presParOf" srcId="{CBBEA4E2-9F1D-D143-9951-4600FEA6B083}" destId="{9E7AFC0D-B832-BC48-91E8-C254B2C2373A}" srcOrd="3" destOrd="0" presId="urn:microsoft.com/office/officeart/2005/8/layout/vProcess5"/>
    <dgm:cxn modelId="{BE6FBABD-5FC8-0842-B4CC-D6F60F3D727E}" type="presParOf" srcId="{CBBEA4E2-9F1D-D143-9951-4600FEA6B083}" destId="{FA2AD69A-DF5E-0F4A-A3B0-24E8061B3CDB}" srcOrd="4" destOrd="0" presId="urn:microsoft.com/office/officeart/2005/8/layout/vProcess5"/>
    <dgm:cxn modelId="{C6A106FA-DCB1-3F40-A339-D0CDEFBF8780}" type="presParOf" srcId="{CBBEA4E2-9F1D-D143-9951-4600FEA6B083}" destId="{BB98B5E0-035F-AC40-A86F-5FFE71143314}" srcOrd="5" destOrd="0" presId="urn:microsoft.com/office/officeart/2005/8/layout/vProcess5"/>
    <dgm:cxn modelId="{0BDE183A-FF94-5F42-AF32-68477801DA11}" type="presParOf" srcId="{CBBEA4E2-9F1D-D143-9951-4600FEA6B083}" destId="{63E7DD8C-FA7E-9241-AAC0-6701273B1EFE}" srcOrd="6" destOrd="0" presId="urn:microsoft.com/office/officeart/2005/8/layout/vProcess5"/>
    <dgm:cxn modelId="{1FEC6F5E-7D10-0A40-BA25-129AE1060EB5}" type="presParOf" srcId="{CBBEA4E2-9F1D-D143-9951-4600FEA6B083}" destId="{8AFA683D-279E-E445-B4DA-5F57E73C937B}" srcOrd="7" destOrd="0" presId="urn:microsoft.com/office/officeart/2005/8/layout/vProcess5"/>
    <dgm:cxn modelId="{E8B78D32-771F-0C48-A5E3-163158D4F703}" type="presParOf" srcId="{CBBEA4E2-9F1D-D143-9951-4600FEA6B083}" destId="{A31E4A24-2279-624A-B666-1B59A88EB55D}" srcOrd="8" destOrd="0" presId="urn:microsoft.com/office/officeart/2005/8/layout/vProcess5"/>
    <dgm:cxn modelId="{F0BF4099-9F88-DB4C-A168-8585A81576F9}" type="presParOf" srcId="{CBBEA4E2-9F1D-D143-9951-4600FEA6B083}" destId="{AFA72910-8AEB-BC4F-9974-3D90BE06078E}" srcOrd="9" destOrd="0" presId="urn:microsoft.com/office/officeart/2005/8/layout/vProcess5"/>
    <dgm:cxn modelId="{8783D969-B380-324F-A648-364C7D02C472}" type="presParOf" srcId="{CBBEA4E2-9F1D-D143-9951-4600FEA6B083}" destId="{4BE5B6F9-D0A4-7148-B3C7-CFD05D435BC9}" srcOrd="10" destOrd="0" presId="urn:microsoft.com/office/officeart/2005/8/layout/vProcess5"/>
    <dgm:cxn modelId="{82C838FD-F4CB-C649-BC03-0D11E552CF5F}" type="presParOf" srcId="{CBBEA4E2-9F1D-D143-9951-4600FEA6B083}" destId="{7FA4F32B-4ABE-284F-AECC-1795D059ADF2}" srcOrd="11" destOrd="0" presId="urn:microsoft.com/office/officeart/2005/8/layout/vProcess5"/>
    <dgm:cxn modelId="{F3008025-A9E7-5E45-91F1-E8633DE44412}" type="presParOf" srcId="{CBBEA4E2-9F1D-D143-9951-4600FEA6B083}" destId="{C142742C-BBF6-2A42-96EB-8B5016C25053}" srcOrd="12" destOrd="0" presId="urn:microsoft.com/office/officeart/2005/8/layout/vProcess5"/>
    <dgm:cxn modelId="{78EC4DB9-587C-164D-8855-0020C6FEFE3F}" type="presParOf" srcId="{CBBEA4E2-9F1D-D143-9951-4600FEA6B083}" destId="{4893574B-CA5A-764E-AC15-E95E83728A83}" srcOrd="13" destOrd="0" presId="urn:microsoft.com/office/officeart/2005/8/layout/vProcess5"/>
    <dgm:cxn modelId="{D6D31DD9-8DDA-9740-814B-05D697DA49E3}" type="presParOf" srcId="{CBBEA4E2-9F1D-D143-9951-4600FEA6B083}" destId="{E85D05C0-0231-9149-899A-567E7226DF6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804815-5FAA-444C-8116-994ABC40F7C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2732ADE-FD48-45BC-A6DE-442FBAC1B5BF}">
      <dgm:prSet/>
      <dgm:spPr/>
      <dgm:t>
        <a:bodyPr/>
        <a:lstStyle/>
        <a:p>
          <a:r>
            <a:rPr lang="en-US"/>
            <a:t>Self-advocacy is not just for people with disabilities, everyone needs to self-advocate </a:t>
          </a:r>
        </a:p>
      </dgm:t>
    </dgm:pt>
    <dgm:pt modelId="{A460226A-A22C-4AB4-855B-ECEE6C4C6DBD}" type="parTrans" cxnId="{6712765E-C607-4EF0-97FD-F3BE487AF8D6}">
      <dgm:prSet/>
      <dgm:spPr/>
      <dgm:t>
        <a:bodyPr/>
        <a:lstStyle/>
        <a:p>
          <a:endParaRPr lang="en-US"/>
        </a:p>
      </dgm:t>
    </dgm:pt>
    <dgm:pt modelId="{A540F10E-BDE9-4898-842A-B99E2C8E8493}" type="sibTrans" cxnId="{6712765E-C607-4EF0-97FD-F3BE487AF8D6}">
      <dgm:prSet/>
      <dgm:spPr/>
      <dgm:t>
        <a:bodyPr/>
        <a:lstStyle/>
        <a:p>
          <a:endParaRPr lang="en-US"/>
        </a:p>
      </dgm:t>
    </dgm:pt>
    <dgm:pt modelId="{3E6EB09B-5AC1-47A9-A603-0BF0D14F89C2}">
      <dgm:prSet/>
      <dgm:spPr/>
      <dgm:t>
        <a:bodyPr/>
        <a:lstStyle/>
        <a:p>
          <a:r>
            <a:rPr lang="en-US"/>
            <a:t>Share a time that you successfully self-advocated.  What was the effect?</a:t>
          </a:r>
        </a:p>
      </dgm:t>
    </dgm:pt>
    <dgm:pt modelId="{9B4AD1BB-C66C-42B9-9A9A-D833AA7EEA37}" type="parTrans" cxnId="{664B0EDD-45B5-4116-B8A1-686801246D1C}">
      <dgm:prSet/>
      <dgm:spPr/>
      <dgm:t>
        <a:bodyPr/>
        <a:lstStyle/>
        <a:p>
          <a:endParaRPr lang="en-US"/>
        </a:p>
      </dgm:t>
    </dgm:pt>
    <dgm:pt modelId="{10E492EA-93A5-43D8-A831-0B8CE3FCDF97}" type="sibTrans" cxnId="{664B0EDD-45B5-4116-B8A1-686801246D1C}">
      <dgm:prSet/>
      <dgm:spPr/>
      <dgm:t>
        <a:bodyPr/>
        <a:lstStyle/>
        <a:p>
          <a:endParaRPr lang="en-US"/>
        </a:p>
      </dgm:t>
    </dgm:pt>
    <dgm:pt modelId="{21ECF285-653C-AD4D-ABD7-3ACB7C8772CB}" type="pres">
      <dgm:prSet presAssocID="{1D804815-5FAA-444C-8116-994ABC40F7CF}" presName="linear" presStyleCnt="0">
        <dgm:presLayoutVars>
          <dgm:animLvl val="lvl"/>
          <dgm:resizeHandles val="exact"/>
        </dgm:presLayoutVars>
      </dgm:prSet>
      <dgm:spPr/>
    </dgm:pt>
    <dgm:pt modelId="{DC175151-81F8-AB4F-BD7A-EF6807286B2F}" type="pres">
      <dgm:prSet presAssocID="{B2732ADE-FD48-45BC-A6DE-442FBAC1B5B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754B83D-93B5-7441-9A8B-0A4471ABAA42}" type="pres">
      <dgm:prSet presAssocID="{A540F10E-BDE9-4898-842A-B99E2C8E8493}" presName="spacer" presStyleCnt="0"/>
      <dgm:spPr/>
    </dgm:pt>
    <dgm:pt modelId="{45CC670E-5E38-EF4E-AFDC-5793BB09A02F}" type="pres">
      <dgm:prSet presAssocID="{3E6EB09B-5AC1-47A9-A603-0BF0D14F89C2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712765E-C607-4EF0-97FD-F3BE487AF8D6}" srcId="{1D804815-5FAA-444C-8116-994ABC40F7CF}" destId="{B2732ADE-FD48-45BC-A6DE-442FBAC1B5BF}" srcOrd="0" destOrd="0" parTransId="{A460226A-A22C-4AB4-855B-ECEE6C4C6DBD}" sibTransId="{A540F10E-BDE9-4898-842A-B99E2C8E8493}"/>
    <dgm:cxn modelId="{F29E6E6E-76B6-3F45-B51E-E27B7FA05728}" type="presOf" srcId="{3E6EB09B-5AC1-47A9-A603-0BF0D14F89C2}" destId="{45CC670E-5E38-EF4E-AFDC-5793BB09A02F}" srcOrd="0" destOrd="0" presId="urn:microsoft.com/office/officeart/2005/8/layout/vList2"/>
    <dgm:cxn modelId="{42A3379D-BEAF-084A-99DB-9F2CF710B1A3}" type="presOf" srcId="{1D804815-5FAA-444C-8116-994ABC40F7CF}" destId="{21ECF285-653C-AD4D-ABD7-3ACB7C8772CB}" srcOrd="0" destOrd="0" presId="urn:microsoft.com/office/officeart/2005/8/layout/vList2"/>
    <dgm:cxn modelId="{81FEA1B4-C214-2C4A-B128-1B2D823BDC1F}" type="presOf" srcId="{B2732ADE-FD48-45BC-A6DE-442FBAC1B5BF}" destId="{DC175151-81F8-AB4F-BD7A-EF6807286B2F}" srcOrd="0" destOrd="0" presId="urn:microsoft.com/office/officeart/2005/8/layout/vList2"/>
    <dgm:cxn modelId="{664B0EDD-45B5-4116-B8A1-686801246D1C}" srcId="{1D804815-5FAA-444C-8116-994ABC40F7CF}" destId="{3E6EB09B-5AC1-47A9-A603-0BF0D14F89C2}" srcOrd="1" destOrd="0" parTransId="{9B4AD1BB-C66C-42B9-9A9A-D833AA7EEA37}" sibTransId="{10E492EA-93A5-43D8-A831-0B8CE3FCDF97}"/>
    <dgm:cxn modelId="{14414A56-7496-3444-A36F-E6A3D911B00E}" type="presParOf" srcId="{21ECF285-653C-AD4D-ABD7-3ACB7C8772CB}" destId="{DC175151-81F8-AB4F-BD7A-EF6807286B2F}" srcOrd="0" destOrd="0" presId="urn:microsoft.com/office/officeart/2005/8/layout/vList2"/>
    <dgm:cxn modelId="{14A33AEE-C4F9-504D-A989-4B6D609140B7}" type="presParOf" srcId="{21ECF285-653C-AD4D-ABD7-3ACB7C8772CB}" destId="{1754B83D-93B5-7441-9A8B-0A4471ABAA42}" srcOrd="1" destOrd="0" presId="urn:microsoft.com/office/officeart/2005/8/layout/vList2"/>
    <dgm:cxn modelId="{1405FB01-B8E8-BB44-8EC0-1380C8268A51}" type="presParOf" srcId="{21ECF285-653C-AD4D-ABD7-3ACB7C8772CB}" destId="{45CC670E-5E38-EF4E-AFDC-5793BB09A02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ED6798-C83E-46DE-9541-4ABAFD5A92F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6317D71-F149-4FED-8FA6-3B82D70DB7BC}">
      <dgm:prSet/>
      <dgm:spPr/>
      <dgm:t>
        <a:bodyPr/>
        <a:lstStyle/>
        <a:p>
          <a:r>
            <a:rPr lang="en-US"/>
            <a:t>Independence and interdependence</a:t>
          </a:r>
        </a:p>
      </dgm:t>
    </dgm:pt>
    <dgm:pt modelId="{944C56C1-E3E4-4009-B002-E1FE52D2377C}" type="parTrans" cxnId="{322ADC90-4229-4AE0-BAAA-705FA4294D9E}">
      <dgm:prSet/>
      <dgm:spPr/>
      <dgm:t>
        <a:bodyPr/>
        <a:lstStyle/>
        <a:p>
          <a:endParaRPr lang="en-US"/>
        </a:p>
      </dgm:t>
    </dgm:pt>
    <dgm:pt modelId="{EEEA0462-3B14-426E-B8B7-5C45BCA18CEA}" type="sibTrans" cxnId="{322ADC90-4229-4AE0-BAAA-705FA4294D9E}">
      <dgm:prSet/>
      <dgm:spPr/>
      <dgm:t>
        <a:bodyPr/>
        <a:lstStyle/>
        <a:p>
          <a:endParaRPr lang="en-US"/>
        </a:p>
      </dgm:t>
    </dgm:pt>
    <dgm:pt modelId="{645DBB37-9B7B-4126-903D-0D2097AB06C4}">
      <dgm:prSet/>
      <dgm:spPr/>
      <dgm:t>
        <a:bodyPr/>
        <a:lstStyle/>
        <a:p>
          <a:r>
            <a:rPr lang="en-US"/>
            <a:t>Choice and control</a:t>
          </a:r>
        </a:p>
      </dgm:t>
    </dgm:pt>
    <dgm:pt modelId="{DD4DC03C-FA0D-456D-A3F0-D51E4AA3D149}" type="parTrans" cxnId="{9AE66F40-40BE-481F-AC50-1921B67DBD36}">
      <dgm:prSet/>
      <dgm:spPr/>
      <dgm:t>
        <a:bodyPr/>
        <a:lstStyle/>
        <a:p>
          <a:endParaRPr lang="en-US"/>
        </a:p>
      </dgm:t>
    </dgm:pt>
    <dgm:pt modelId="{BF2924EF-64BA-45EC-A0D2-A3DFF2EC512B}" type="sibTrans" cxnId="{9AE66F40-40BE-481F-AC50-1921B67DBD36}">
      <dgm:prSet/>
      <dgm:spPr/>
      <dgm:t>
        <a:bodyPr/>
        <a:lstStyle/>
        <a:p>
          <a:endParaRPr lang="en-US"/>
        </a:p>
      </dgm:t>
    </dgm:pt>
    <dgm:pt modelId="{211985D3-AA0C-41F9-ACA1-252358356AE1}">
      <dgm:prSet/>
      <dgm:spPr/>
      <dgm:t>
        <a:bodyPr/>
        <a:lstStyle/>
        <a:p>
          <a:r>
            <a:rPr lang="en-US"/>
            <a:t>Safety and boundaries</a:t>
          </a:r>
        </a:p>
      </dgm:t>
    </dgm:pt>
    <dgm:pt modelId="{C17EA626-AF37-40A3-8BA0-BFA091E694E9}" type="parTrans" cxnId="{C2646C5B-93D8-43ED-A925-281D3AE43B19}">
      <dgm:prSet/>
      <dgm:spPr/>
      <dgm:t>
        <a:bodyPr/>
        <a:lstStyle/>
        <a:p>
          <a:endParaRPr lang="en-US"/>
        </a:p>
      </dgm:t>
    </dgm:pt>
    <dgm:pt modelId="{B9A41463-3DBF-4DA3-BAB0-26C9B698AA05}" type="sibTrans" cxnId="{C2646C5B-93D8-43ED-A925-281D3AE43B19}">
      <dgm:prSet/>
      <dgm:spPr/>
      <dgm:t>
        <a:bodyPr/>
        <a:lstStyle/>
        <a:p>
          <a:endParaRPr lang="en-US"/>
        </a:p>
      </dgm:t>
    </dgm:pt>
    <dgm:pt modelId="{623D7B71-9105-D14D-8B17-AF5F7F1BF231}" type="pres">
      <dgm:prSet presAssocID="{7AED6798-C83E-46DE-9541-4ABAFD5A92FD}" presName="linear" presStyleCnt="0">
        <dgm:presLayoutVars>
          <dgm:animLvl val="lvl"/>
          <dgm:resizeHandles val="exact"/>
        </dgm:presLayoutVars>
      </dgm:prSet>
      <dgm:spPr/>
    </dgm:pt>
    <dgm:pt modelId="{C8DA9593-83B0-BF4B-9354-3B63E36C2984}" type="pres">
      <dgm:prSet presAssocID="{26317D71-F149-4FED-8FA6-3B82D70DB7B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D513712-7A2D-354F-AE84-ED0A68EFE1AE}" type="pres">
      <dgm:prSet presAssocID="{EEEA0462-3B14-426E-B8B7-5C45BCA18CEA}" presName="spacer" presStyleCnt="0"/>
      <dgm:spPr/>
    </dgm:pt>
    <dgm:pt modelId="{D49E7A26-D211-1E46-8164-4B7923A8AF2D}" type="pres">
      <dgm:prSet presAssocID="{645DBB37-9B7B-4126-903D-0D2097AB06C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AA5D75F-1554-A446-81B4-D9244763F6AC}" type="pres">
      <dgm:prSet presAssocID="{BF2924EF-64BA-45EC-A0D2-A3DFF2EC512B}" presName="spacer" presStyleCnt="0"/>
      <dgm:spPr/>
    </dgm:pt>
    <dgm:pt modelId="{B8558628-1988-1F44-B920-FA4DA51BCB10}" type="pres">
      <dgm:prSet presAssocID="{211985D3-AA0C-41F9-ACA1-252358356AE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AE66F40-40BE-481F-AC50-1921B67DBD36}" srcId="{7AED6798-C83E-46DE-9541-4ABAFD5A92FD}" destId="{645DBB37-9B7B-4126-903D-0D2097AB06C4}" srcOrd="1" destOrd="0" parTransId="{DD4DC03C-FA0D-456D-A3F0-D51E4AA3D149}" sibTransId="{BF2924EF-64BA-45EC-A0D2-A3DFF2EC512B}"/>
    <dgm:cxn modelId="{C2646C5B-93D8-43ED-A925-281D3AE43B19}" srcId="{7AED6798-C83E-46DE-9541-4ABAFD5A92FD}" destId="{211985D3-AA0C-41F9-ACA1-252358356AE1}" srcOrd="2" destOrd="0" parTransId="{C17EA626-AF37-40A3-8BA0-BFA091E694E9}" sibTransId="{B9A41463-3DBF-4DA3-BAB0-26C9B698AA05}"/>
    <dgm:cxn modelId="{52884D88-53B0-1D40-831A-8F5A70431B4E}" type="presOf" srcId="{645DBB37-9B7B-4126-903D-0D2097AB06C4}" destId="{D49E7A26-D211-1E46-8164-4B7923A8AF2D}" srcOrd="0" destOrd="0" presId="urn:microsoft.com/office/officeart/2005/8/layout/vList2"/>
    <dgm:cxn modelId="{322ADC90-4229-4AE0-BAAA-705FA4294D9E}" srcId="{7AED6798-C83E-46DE-9541-4ABAFD5A92FD}" destId="{26317D71-F149-4FED-8FA6-3B82D70DB7BC}" srcOrd="0" destOrd="0" parTransId="{944C56C1-E3E4-4009-B002-E1FE52D2377C}" sibTransId="{EEEA0462-3B14-426E-B8B7-5C45BCA18CEA}"/>
    <dgm:cxn modelId="{D65C9B96-B7DF-3140-A2AA-11AF2A72D47A}" type="presOf" srcId="{7AED6798-C83E-46DE-9541-4ABAFD5A92FD}" destId="{623D7B71-9105-D14D-8B17-AF5F7F1BF231}" srcOrd="0" destOrd="0" presId="urn:microsoft.com/office/officeart/2005/8/layout/vList2"/>
    <dgm:cxn modelId="{ED92D6D8-FF81-4548-B9A5-4AAD05B8CB8D}" type="presOf" srcId="{26317D71-F149-4FED-8FA6-3B82D70DB7BC}" destId="{C8DA9593-83B0-BF4B-9354-3B63E36C2984}" srcOrd="0" destOrd="0" presId="urn:microsoft.com/office/officeart/2005/8/layout/vList2"/>
    <dgm:cxn modelId="{3774DFEE-EA71-5A48-B518-E2EB57E5997B}" type="presOf" srcId="{211985D3-AA0C-41F9-ACA1-252358356AE1}" destId="{B8558628-1988-1F44-B920-FA4DA51BCB10}" srcOrd="0" destOrd="0" presId="urn:microsoft.com/office/officeart/2005/8/layout/vList2"/>
    <dgm:cxn modelId="{4CD6D60E-90FE-5248-A232-2DC3CFC3C071}" type="presParOf" srcId="{623D7B71-9105-D14D-8B17-AF5F7F1BF231}" destId="{C8DA9593-83B0-BF4B-9354-3B63E36C2984}" srcOrd="0" destOrd="0" presId="urn:microsoft.com/office/officeart/2005/8/layout/vList2"/>
    <dgm:cxn modelId="{82C4C718-CDAD-3644-A44C-44084C79FA2A}" type="presParOf" srcId="{623D7B71-9105-D14D-8B17-AF5F7F1BF231}" destId="{7D513712-7A2D-354F-AE84-ED0A68EFE1AE}" srcOrd="1" destOrd="0" presId="urn:microsoft.com/office/officeart/2005/8/layout/vList2"/>
    <dgm:cxn modelId="{FD8E7029-46F5-B74A-B70C-DE876AEDE16A}" type="presParOf" srcId="{623D7B71-9105-D14D-8B17-AF5F7F1BF231}" destId="{D49E7A26-D211-1E46-8164-4B7923A8AF2D}" srcOrd="2" destOrd="0" presId="urn:microsoft.com/office/officeart/2005/8/layout/vList2"/>
    <dgm:cxn modelId="{352F1A17-D608-0E45-A41E-A01A3EC24FC1}" type="presParOf" srcId="{623D7B71-9105-D14D-8B17-AF5F7F1BF231}" destId="{EAA5D75F-1554-A446-81B4-D9244763F6AC}" srcOrd="3" destOrd="0" presId="urn:microsoft.com/office/officeart/2005/8/layout/vList2"/>
    <dgm:cxn modelId="{D789C2F4-EEBD-2A4B-8ED2-51A2D4F781B5}" type="presParOf" srcId="{623D7B71-9105-D14D-8B17-AF5F7F1BF231}" destId="{B8558628-1988-1F44-B920-FA4DA51BCB1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BD4F5B-AD5E-4D14-9A92-C61036B9C67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9BEA5205-8811-44CD-BC36-774987B9A389}">
      <dgm:prSet/>
      <dgm:spPr/>
      <dgm:t>
        <a:bodyPr/>
        <a:lstStyle/>
        <a:p>
          <a:r>
            <a:rPr lang="en-US" dirty="0"/>
            <a:t>Self Determination: Making your own decisions about your life, your goals, and how to reach your goals</a:t>
          </a:r>
        </a:p>
      </dgm:t>
    </dgm:pt>
    <dgm:pt modelId="{60304A23-D957-447E-871F-F074B7045B5C}" type="parTrans" cxnId="{AB4AC156-8E5E-4DA9-BA7B-94C86A831E0E}">
      <dgm:prSet/>
      <dgm:spPr/>
      <dgm:t>
        <a:bodyPr/>
        <a:lstStyle/>
        <a:p>
          <a:endParaRPr lang="en-US"/>
        </a:p>
      </dgm:t>
    </dgm:pt>
    <dgm:pt modelId="{213651BD-B740-41CD-9341-0A5B294F250D}" type="sibTrans" cxnId="{AB4AC156-8E5E-4DA9-BA7B-94C86A831E0E}">
      <dgm:prSet/>
      <dgm:spPr/>
      <dgm:t>
        <a:bodyPr/>
        <a:lstStyle/>
        <a:p>
          <a:endParaRPr lang="en-US"/>
        </a:p>
      </dgm:t>
    </dgm:pt>
    <dgm:pt modelId="{D74CAC2B-1C16-4377-95DA-40BB966C5754}">
      <dgm:prSet/>
      <dgm:spPr/>
      <dgm:t>
        <a:bodyPr/>
        <a:lstStyle/>
        <a:p>
          <a:r>
            <a:rPr lang="en-US" dirty="0"/>
            <a:t>Dignity of risk: Being allowed to take reasonable risks, even if they might end badly, and learn from your mistakes</a:t>
          </a:r>
        </a:p>
      </dgm:t>
    </dgm:pt>
    <dgm:pt modelId="{3D282EC6-2ACA-4780-9A02-4202C2ED6F72}" type="parTrans" cxnId="{31E39F32-AF7D-4F32-A405-D25F317ACB26}">
      <dgm:prSet/>
      <dgm:spPr/>
      <dgm:t>
        <a:bodyPr/>
        <a:lstStyle/>
        <a:p>
          <a:endParaRPr lang="en-US"/>
        </a:p>
      </dgm:t>
    </dgm:pt>
    <dgm:pt modelId="{DCC9B056-5A79-4F34-BF0B-28DB30EB948A}" type="sibTrans" cxnId="{31E39F32-AF7D-4F32-A405-D25F317ACB26}">
      <dgm:prSet/>
      <dgm:spPr/>
      <dgm:t>
        <a:bodyPr/>
        <a:lstStyle/>
        <a:p>
          <a:endParaRPr lang="en-US"/>
        </a:p>
      </dgm:t>
    </dgm:pt>
    <dgm:pt modelId="{CE832535-4A1C-42C5-9984-C7E23A4483A9}" type="pres">
      <dgm:prSet presAssocID="{ACBD4F5B-AD5E-4D14-9A92-C61036B9C679}" presName="root" presStyleCnt="0">
        <dgm:presLayoutVars>
          <dgm:dir/>
          <dgm:resizeHandles val="exact"/>
        </dgm:presLayoutVars>
      </dgm:prSet>
      <dgm:spPr/>
    </dgm:pt>
    <dgm:pt modelId="{0B7E232A-B80D-492B-B7CD-FBCDD22CF0C9}" type="pres">
      <dgm:prSet presAssocID="{9BEA5205-8811-44CD-BC36-774987B9A389}" presName="compNode" presStyleCnt="0"/>
      <dgm:spPr/>
    </dgm:pt>
    <dgm:pt modelId="{06F05C9B-F59C-42AC-B1F3-9942BD08DAC0}" type="pres">
      <dgm:prSet presAssocID="{9BEA5205-8811-44CD-BC36-774987B9A389}" presName="bgRect" presStyleLbl="bgShp" presStyleIdx="0" presStyleCnt="2"/>
      <dgm:spPr/>
    </dgm:pt>
    <dgm:pt modelId="{F63772DF-DBEA-4ED4-B00C-7FF904C9E54A}" type="pres">
      <dgm:prSet presAssocID="{9BEA5205-8811-44CD-BC36-774987B9A38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3ECF9816-9CB1-4CB4-BD90-455A4D5261A8}" type="pres">
      <dgm:prSet presAssocID="{9BEA5205-8811-44CD-BC36-774987B9A389}" presName="spaceRect" presStyleCnt="0"/>
      <dgm:spPr/>
    </dgm:pt>
    <dgm:pt modelId="{7328D747-31F6-4B25-985C-B235815F1FA8}" type="pres">
      <dgm:prSet presAssocID="{9BEA5205-8811-44CD-BC36-774987B9A389}" presName="parTx" presStyleLbl="revTx" presStyleIdx="0" presStyleCnt="2">
        <dgm:presLayoutVars>
          <dgm:chMax val="0"/>
          <dgm:chPref val="0"/>
        </dgm:presLayoutVars>
      </dgm:prSet>
      <dgm:spPr/>
    </dgm:pt>
    <dgm:pt modelId="{2992332C-AD9D-4DAF-A686-8614C0C5D616}" type="pres">
      <dgm:prSet presAssocID="{213651BD-B740-41CD-9341-0A5B294F250D}" presName="sibTrans" presStyleCnt="0"/>
      <dgm:spPr/>
    </dgm:pt>
    <dgm:pt modelId="{DB07C9AD-A50F-4C82-9047-0434A719C655}" type="pres">
      <dgm:prSet presAssocID="{D74CAC2B-1C16-4377-95DA-40BB966C5754}" presName="compNode" presStyleCnt="0"/>
      <dgm:spPr/>
    </dgm:pt>
    <dgm:pt modelId="{35931FD3-39AF-4533-9EF7-75D8765D6DD7}" type="pres">
      <dgm:prSet presAssocID="{D74CAC2B-1C16-4377-95DA-40BB966C5754}" presName="bgRect" presStyleLbl="bgShp" presStyleIdx="1" presStyleCnt="2"/>
      <dgm:spPr/>
    </dgm:pt>
    <dgm:pt modelId="{956DF383-637C-4E5D-984A-D718558CCB2E}" type="pres">
      <dgm:prSet presAssocID="{D74CAC2B-1C16-4377-95DA-40BB966C575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5B37C1BC-B8A4-47A0-9CF6-A4B29001D9AB}" type="pres">
      <dgm:prSet presAssocID="{D74CAC2B-1C16-4377-95DA-40BB966C5754}" presName="spaceRect" presStyleCnt="0"/>
      <dgm:spPr/>
    </dgm:pt>
    <dgm:pt modelId="{B96F69FB-B83E-4990-9B41-192E85B95182}" type="pres">
      <dgm:prSet presAssocID="{D74CAC2B-1C16-4377-95DA-40BB966C5754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31E39F32-AF7D-4F32-A405-D25F317ACB26}" srcId="{ACBD4F5B-AD5E-4D14-9A92-C61036B9C679}" destId="{D74CAC2B-1C16-4377-95DA-40BB966C5754}" srcOrd="1" destOrd="0" parTransId="{3D282EC6-2ACA-4780-9A02-4202C2ED6F72}" sibTransId="{DCC9B056-5A79-4F34-BF0B-28DB30EB948A}"/>
    <dgm:cxn modelId="{5E541246-374B-4E57-B2A3-A5B967DF4138}" type="presOf" srcId="{D74CAC2B-1C16-4377-95DA-40BB966C5754}" destId="{B96F69FB-B83E-4990-9B41-192E85B95182}" srcOrd="0" destOrd="0" presId="urn:microsoft.com/office/officeart/2018/2/layout/IconVerticalSolidList"/>
    <dgm:cxn modelId="{AB4AC156-8E5E-4DA9-BA7B-94C86A831E0E}" srcId="{ACBD4F5B-AD5E-4D14-9A92-C61036B9C679}" destId="{9BEA5205-8811-44CD-BC36-774987B9A389}" srcOrd="0" destOrd="0" parTransId="{60304A23-D957-447E-871F-F074B7045B5C}" sibTransId="{213651BD-B740-41CD-9341-0A5B294F250D}"/>
    <dgm:cxn modelId="{FA3F807E-D4CB-454F-B948-1338271C9123}" type="presOf" srcId="{9BEA5205-8811-44CD-BC36-774987B9A389}" destId="{7328D747-31F6-4B25-985C-B235815F1FA8}" srcOrd="0" destOrd="0" presId="urn:microsoft.com/office/officeart/2018/2/layout/IconVerticalSolidList"/>
    <dgm:cxn modelId="{ADFB9EC5-9AE6-471C-96AF-9EAC10CEAB6D}" type="presOf" srcId="{ACBD4F5B-AD5E-4D14-9A92-C61036B9C679}" destId="{CE832535-4A1C-42C5-9984-C7E23A4483A9}" srcOrd="0" destOrd="0" presId="urn:microsoft.com/office/officeart/2018/2/layout/IconVerticalSolidList"/>
    <dgm:cxn modelId="{8C540CB7-12BE-44A4-8ADC-F1F43E56A691}" type="presParOf" srcId="{CE832535-4A1C-42C5-9984-C7E23A4483A9}" destId="{0B7E232A-B80D-492B-B7CD-FBCDD22CF0C9}" srcOrd="0" destOrd="0" presId="urn:microsoft.com/office/officeart/2018/2/layout/IconVerticalSolidList"/>
    <dgm:cxn modelId="{26821613-2D71-4C53-BD8B-B141FA0B548C}" type="presParOf" srcId="{0B7E232A-B80D-492B-B7CD-FBCDD22CF0C9}" destId="{06F05C9B-F59C-42AC-B1F3-9942BD08DAC0}" srcOrd="0" destOrd="0" presId="urn:microsoft.com/office/officeart/2018/2/layout/IconVerticalSolidList"/>
    <dgm:cxn modelId="{DF6BA45D-74F7-4C2D-BF98-B1536890A81A}" type="presParOf" srcId="{0B7E232A-B80D-492B-B7CD-FBCDD22CF0C9}" destId="{F63772DF-DBEA-4ED4-B00C-7FF904C9E54A}" srcOrd="1" destOrd="0" presId="urn:microsoft.com/office/officeart/2018/2/layout/IconVerticalSolidList"/>
    <dgm:cxn modelId="{B05B285D-01C3-4DAB-BE51-D7EA61A14CD2}" type="presParOf" srcId="{0B7E232A-B80D-492B-B7CD-FBCDD22CF0C9}" destId="{3ECF9816-9CB1-4CB4-BD90-455A4D5261A8}" srcOrd="2" destOrd="0" presId="urn:microsoft.com/office/officeart/2018/2/layout/IconVerticalSolidList"/>
    <dgm:cxn modelId="{29788B0F-6373-4BFE-9A96-B357B9FD1CC4}" type="presParOf" srcId="{0B7E232A-B80D-492B-B7CD-FBCDD22CF0C9}" destId="{7328D747-31F6-4B25-985C-B235815F1FA8}" srcOrd="3" destOrd="0" presId="urn:microsoft.com/office/officeart/2018/2/layout/IconVerticalSolidList"/>
    <dgm:cxn modelId="{DAE3ED7E-0A6D-4380-BE42-F3C02B1866DF}" type="presParOf" srcId="{CE832535-4A1C-42C5-9984-C7E23A4483A9}" destId="{2992332C-AD9D-4DAF-A686-8614C0C5D616}" srcOrd="1" destOrd="0" presId="urn:microsoft.com/office/officeart/2018/2/layout/IconVerticalSolidList"/>
    <dgm:cxn modelId="{664A16B9-B990-4F5A-B036-6CF053C78300}" type="presParOf" srcId="{CE832535-4A1C-42C5-9984-C7E23A4483A9}" destId="{DB07C9AD-A50F-4C82-9047-0434A719C655}" srcOrd="2" destOrd="0" presId="urn:microsoft.com/office/officeart/2018/2/layout/IconVerticalSolidList"/>
    <dgm:cxn modelId="{5DB956F1-1A4D-403D-B184-734A6754CEAA}" type="presParOf" srcId="{DB07C9AD-A50F-4C82-9047-0434A719C655}" destId="{35931FD3-39AF-4533-9EF7-75D8765D6DD7}" srcOrd="0" destOrd="0" presId="urn:microsoft.com/office/officeart/2018/2/layout/IconVerticalSolidList"/>
    <dgm:cxn modelId="{E28B683F-66EE-40A0-891D-1530C8B2E2EB}" type="presParOf" srcId="{DB07C9AD-A50F-4C82-9047-0434A719C655}" destId="{956DF383-637C-4E5D-984A-D718558CCB2E}" srcOrd="1" destOrd="0" presId="urn:microsoft.com/office/officeart/2018/2/layout/IconVerticalSolidList"/>
    <dgm:cxn modelId="{A102C7BB-785E-452C-B113-D9748BE5F5F3}" type="presParOf" srcId="{DB07C9AD-A50F-4C82-9047-0434A719C655}" destId="{5B37C1BC-B8A4-47A0-9CF6-A4B29001D9AB}" srcOrd="2" destOrd="0" presId="urn:microsoft.com/office/officeart/2018/2/layout/IconVerticalSolidList"/>
    <dgm:cxn modelId="{8DB5BD90-7FC7-4375-95CA-1FBD13E8E251}" type="presParOf" srcId="{DB07C9AD-A50F-4C82-9047-0434A719C655}" destId="{B96F69FB-B83E-4990-9B41-192E85B9518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5C2A3A-017A-284E-B8B1-43F16D44EE3B}">
      <dsp:nvSpPr>
        <dsp:cNvPr id="0" name=""/>
        <dsp:cNvSpPr/>
      </dsp:nvSpPr>
      <dsp:spPr>
        <a:xfrm>
          <a:off x="0" y="0"/>
          <a:ext cx="7901431" cy="5593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Self-Advocacy</a:t>
          </a:r>
        </a:p>
      </dsp:txBody>
      <dsp:txXfrm>
        <a:off x="16384" y="16384"/>
        <a:ext cx="7232352" cy="526626"/>
      </dsp:txXfrm>
    </dsp:sp>
    <dsp:sp modelId="{2D484C41-62BD-B042-B611-7076350AA543}">
      <dsp:nvSpPr>
        <dsp:cNvPr id="0" name=""/>
        <dsp:cNvSpPr/>
      </dsp:nvSpPr>
      <dsp:spPr>
        <a:xfrm>
          <a:off x="590042" y="637088"/>
          <a:ext cx="7901431" cy="5593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Importance of Self-Advocacy</a:t>
          </a:r>
        </a:p>
      </dsp:txBody>
      <dsp:txXfrm>
        <a:off x="606426" y="653472"/>
        <a:ext cx="6915015" cy="526626"/>
      </dsp:txXfrm>
    </dsp:sp>
    <dsp:sp modelId="{9E7AFC0D-B832-BC48-91E8-C254B2C2373A}">
      <dsp:nvSpPr>
        <dsp:cNvPr id="0" name=""/>
        <dsp:cNvSpPr/>
      </dsp:nvSpPr>
      <dsp:spPr>
        <a:xfrm>
          <a:off x="1180084" y="1274176"/>
          <a:ext cx="7901431" cy="5593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Self-Determination and Dignity of Risk</a:t>
          </a:r>
        </a:p>
      </dsp:txBody>
      <dsp:txXfrm>
        <a:off x="1196468" y="1290560"/>
        <a:ext cx="6915015" cy="526626"/>
      </dsp:txXfrm>
    </dsp:sp>
    <dsp:sp modelId="{FA2AD69A-DF5E-0F4A-A3B0-24E8061B3CDB}">
      <dsp:nvSpPr>
        <dsp:cNvPr id="0" name=""/>
        <dsp:cNvSpPr/>
      </dsp:nvSpPr>
      <dsp:spPr>
        <a:xfrm>
          <a:off x="1770126" y="1911265"/>
          <a:ext cx="7901431" cy="5593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Learned Helplessness</a:t>
          </a:r>
        </a:p>
      </dsp:txBody>
      <dsp:txXfrm>
        <a:off x="1786510" y="1927649"/>
        <a:ext cx="6915015" cy="526626"/>
      </dsp:txXfrm>
    </dsp:sp>
    <dsp:sp modelId="{BB98B5E0-035F-AC40-A86F-5FFE71143314}">
      <dsp:nvSpPr>
        <dsp:cNvPr id="0" name=""/>
        <dsp:cNvSpPr/>
      </dsp:nvSpPr>
      <dsp:spPr>
        <a:xfrm>
          <a:off x="2360168" y="2548353"/>
          <a:ext cx="7901431" cy="55939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Supporting Self-Advocacy</a:t>
          </a:r>
        </a:p>
      </dsp:txBody>
      <dsp:txXfrm>
        <a:off x="2376552" y="2564737"/>
        <a:ext cx="6915015" cy="526626"/>
      </dsp:txXfrm>
    </dsp:sp>
    <dsp:sp modelId="{63E7DD8C-FA7E-9241-AAC0-6701273B1EFE}">
      <dsp:nvSpPr>
        <dsp:cNvPr id="0" name=""/>
        <dsp:cNvSpPr/>
      </dsp:nvSpPr>
      <dsp:spPr>
        <a:xfrm>
          <a:off x="7537825" y="408668"/>
          <a:ext cx="363606" cy="363606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7619636" y="408668"/>
        <a:ext cx="199984" cy="273614"/>
      </dsp:txXfrm>
    </dsp:sp>
    <dsp:sp modelId="{8AFA683D-279E-E445-B4DA-5F57E73C937B}">
      <dsp:nvSpPr>
        <dsp:cNvPr id="0" name=""/>
        <dsp:cNvSpPr/>
      </dsp:nvSpPr>
      <dsp:spPr>
        <a:xfrm>
          <a:off x="8127867" y="1045757"/>
          <a:ext cx="363606" cy="363606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8209678" y="1045757"/>
        <a:ext cx="199984" cy="273614"/>
      </dsp:txXfrm>
    </dsp:sp>
    <dsp:sp modelId="{A31E4A24-2279-624A-B666-1B59A88EB55D}">
      <dsp:nvSpPr>
        <dsp:cNvPr id="0" name=""/>
        <dsp:cNvSpPr/>
      </dsp:nvSpPr>
      <dsp:spPr>
        <a:xfrm>
          <a:off x="8717909" y="1673522"/>
          <a:ext cx="363606" cy="363606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8799720" y="1673522"/>
        <a:ext cx="199984" cy="273614"/>
      </dsp:txXfrm>
    </dsp:sp>
    <dsp:sp modelId="{AFA72910-8AEB-BC4F-9974-3D90BE06078E}">
      <dsp:nvSpPr>
        <dsp:cNvPr id="0" name=""/>
        <dsp:cNvSpPr/>
      </dsp:nvSpPr>
      <dsp:spPr>
        <a:xfrm>
          <a:off x="9307951" y="2316826"/>
          <a:ext cx="363606" cy="36360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9389762" y="2316826"/>
        <a:ext cx="199984" cy="2736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175151-81F8-AB4F-BD7A-EF6807286B2F}">
      <dsp:nvSpPr>
        <dsp:cNvPr id="0" name=""/>
        <dsp:cNvSpPr/>
      </dsp:nvSpPr>
      <dsp:spPr>
        <a:xfrm>
          <a:off x="0" y="5025"/>
          <a:ext cx="6151562" cy="2578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Self-advocacy is not just for people with disabilities, everyone needs to self-advocate </a:t>
          </a:r>
        </a:p>
      </dsp:txBody>
      <dsp:txXfrm>
        <a:off x="125881" y="130906"/>
        <a:ext cx="5899800" cy="2326918"/>
      </dsp:txXfrm>
    </dsp:sp>
    <dsp:sp modelId="{45CC670E-5E38-EF4E-AFDC-5793BB09A02F}">
      <dsp:nvSpPr>
        <dsp:cNvPr id="0" name=""/>
        <dsp:cNvSpPr/>
      </dsp:nvSpPr>
      <dsp:spPr>
        <a:xfrm>
          <a:off x="0" y="2693145"/>
          <a:ext cx="6151562" cy="2578680"/>
        </a:xfrm>
        <a:prstGeom prst="round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/>
            <a:t>Share a time that you successfully self-advocated.  What was the effect?</a:t>
          </a:r>
        </a:p>
      </dsp:txBody>
      <dsp:txXfrm>
        <a:off x="125881" y="2819026"/>
        <a:ext cx="5899800" cy="23269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DA9593-83B0-BF4B-9354-3B63E36C2984}">
      <dsp:nvSpPr>
        <dsp:cNvPr id="0" name=""/>
        <dsp:cNvSpPr/>
      </dsp:nvSpPr>
      <dsp:spPr>
        <a:xfrm>
          <a:off x="0" y="69771"/>
          <a:ext cx="7729728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Independence and interdependence</a:t>
          </a:r>
        </a:p>
      </dsp:txBody>
      <dsp:txXfrm>
        <a:off x="44549" y="114320"/>
        <a:ext cx="7640630" cy="823502"/>
      </dsp:txXfrm>
    </dsp:sp>
    <dsp:sp modelId="{D49E7A26-D211-1E46-8164-4B7923A8AF2D}">
      <dsp:nvSpPr>
        <dsp:cNvPr id="0" name=""/>
        <dsp:cNvSpPr/>
      </dsp:nvSpPr>
      <dsp:spPr>
        <a:xfrm>
          <a:off x="0" y="1094691"/>
          <a:ext cx="7729728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Choice and control</a:t>
          </a:r>
        </a:p>
      </dsp:txBody>
      <dsp:txXfrm>
        <a:off x="44549" y="1139240"/>
        <a:ext cx="7640630" cy="823502"/>
      </dsp:txXfrm>
    </dsp:sp>
    <dsp:sp modelId="{B8558628-1988-1F44-B920-FA4DA51BCB10}">
      <dsp:nvSpPr>
        <dsp:cNvPr id="0" name=""/>
        <dsp:cNvSpPr/>
      </dsp:nvSpPr>
      <dsp:spPr>
        <a:xfrm>
          <a:off x="0" y="2119611"/>
          <a:ext cx="7729728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Safety and boundaries</a:t>
          </a:r>
        </a:p>
      </dsp:txBody>
      <dsp:txXfrm>
        <a:off x="44549" y="2164160"/>
        <a:ext cx="7640630" cy="8235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F05C9B-F59C-42AC-B1F3-9942BD08DAC0}">
      <dsp:nvSpPr>
        <dsp:cNvPr id="0" name=""/>
        <dsp:cNvSpPr/>
      </dsp:nvSpPr>
      <dsp:spPr>
        <a:xfrm>
          <a:off x="0" y="989052"/>
          <a:ext cx="5651500" cy="18259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3772DF-DBEA-4ED4-B00C-7FF904C9E54A}">
      <dsp:nvSpPr>
        <dsp:cNvPr id="0" name=""/>
        <dsp:cNvSpPr/>
      </dsp:nvSpPr>
      <dsp:spPr>
        <a:xfrm>
          <a:off x="552347" y="1399889"/>
          <a:ext cx="1004268" cy="10042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28D747-31F6-4B25-985C-B235815F1FA8}">
      <dsp:nvSpPr>
        <dsp:cNvPr id="0" name=""/>
        <dsp:cNvSpPr/>
      </dsp:nvSpPr>
      <dsp:spPr>
        <a:xfrm>
          <a:off x="2108963" y="989052"/>
          <a:ext cx="3542536" cy="1825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246" tIns="193246" rIns="193246" bIns="193246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Self Determination: Making your own decisions about your life, your goals, and how to reach your goals</a:t>
          </a:r>
        </a:p>
      </dsp:txBody>
      <dsp:txXfrm>
        <a:off x="2108963" y="989052"/>
        <a:ext cx="3542536" cy="1825942"/>
      </dsp:txXfrm>
    </dsp:sp>
    <dsp:sp modelId="{35931FD3-39AF-4533-9EF7-75D8765D6DD7}">
      <dsp:nvSpPr>
        <dsp:cNvPr id="0" name=""/>
        <dsp:cNvSpPr/>
      </dsp:nvSpPr>
      <dsp:spPr>
        <a:xfrm>
          <a:off x="0" y="3271480"/>
          <a:ext cx="5651500" cy="182594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DF383-637C-4E5D-984A-D718558CCB2E}">
      <dsp:nvSpPr>
        <dsp:cNvPr id="0" name=""/>
        <dsp:cNvSpPr/>
      </dsp:nvSpPr>
      <dsp:spPr>
        <a:xfrm>
          <a:off x="552347" y="3682317"/>
          <a:ext cx="1004268" cy="100426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6F69FB-B83E-4990-9B41-192E85B95182}">
      <dsp:nvSpPr>
        <dsp:cNvPr id="0" name=""/>
        <dsp:cNvSpPr/>
      </dsp:nvSpPr>
      <dsp:spPr>
        <a:xfrm>
          <a:off x="2108963" y="3271480"/>
          <a:ext cx="3542536" cy="1825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246" tIns="193246" rIns="193246" bIns="193246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Dignity of risk: Being allowed to take reasonable risks, even if they might end badly, and learn from your mistakes</a:t>
          </a:r>
        </a:p>
      </dsp:txBody>
      <dsp:txXfrm>
        <a:off x="2108963" y="3271480"/>
        <a:ext cx="3542536" cy="18259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452A8-8987-3A43-AD84-5B30489F16FC}" type="datetimeFigureOut">
              <a:rPr lang="en-US" smtClean="0"/>
              <a:t>2/10/22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B8605-7F56-F445-8C56-01DFC62C6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5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A1105F-D5FC-4CD9-B538-E9FCE162206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15711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EB8605-7F56-F445-8C56-01DFC62C627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1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EB8605-7F56-F445-8C56-01DFC62C627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25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EB8605-7F56-F445-8C56-01DFC62C627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224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EB8605-7F56-F445-8C56-01DFC62C627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695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EB8605-7F56-F445-8C56-01DFC62C627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703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EB8605-7F56-F445-8C56-01DFC62C627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630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EB8605-7F56-F445-8C56-01DFC62C627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97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EB8605-7F56-F445-8C56-01DFC62C627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883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EB8605-7F56-F445-8C56-01DFC62C627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43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EB8605-7F56-F445-8C56-01DFC62C62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62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EB8605-7F56-F445-8C56-01DFC62C62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52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D58943-8A86-4A9A-8159-15A18BC0E57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8903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EB8605-7F56-F445-8C56-01DFC62C627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28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EB8605-7F56-F445-8C56-01DFC62C627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19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EB8605-7F56-F445-8C56-01DFC62C627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963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EB8605-7F56-F445-8C56-01DFC62C627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822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EB8605-7F56-F445-8C56-01DFC62C627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643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3184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51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97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77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6536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2/10/22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35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2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894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12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2/10/22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64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2/10/22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665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51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streamarts.org/take-a-class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ndsa.org/self-advocacy" TargetMode="External"/><Relationship Id="rId5" Type="http://schemas.openxmlformats.org/officeDocument/2006/relationships/hyperlink" Target="http://www.mnautisticalliance.org/" TargetMode="External"/><Relationship Id="rId4" Type="http://schemas.openxmlformats.org/officeDocument/2006/relationships/hyperlink" Target="https://www.selfadvocacy.org/self-advocacy-academy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ndsa.o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2AD7556-C90D-4946-8E4E-1E79D5B3D2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B0CC56-54B2-4AE0-87C5-296E78A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42815"/>
            <a:ext cx="12192000" cy="26151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3109709"/>
            <a:ext cx="8991600" cy="3039000"/>
          </a:xfrm>
        </p:spPr>
        <p:txBody>
          <a:bodyPr>
            <a:normAutofit/>
          </a:bodyPr>
          <a:lstStyle/>
          <a:p>
            <a:r>
              <a:rPr lang="en-US" sz="4800" cap="none" dirty="0">
                <a:latin typeface="Gill Sans MT"/>
              </a:rPr>
              <a:t>Supporting Self-Advocacy for Teens and Young Adults with Disabilities</a:t>
            </a:r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E0EAF5F7-3E6B-45A2-8F32-734A30125F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6259" y="792799"/>
            <a:ext cx="6563385" cy="182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566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2F04D7-1D77-8C44-8E5D-5B5FF32F7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en-US" dirty="0"/>
              <a:t>Everyone Self-Advocates!</a:t>
            </a: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BC08693-38FB-4894-8B72-98A1E164D0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89056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31242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76BB4-73A2-0147-8B02-096105EE1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self-Advocacy Important?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54CF151-CA78-4A9D-9B6F-19F24FAA3A3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31136" y="2638044"/>
          <a:ext cx="7729728" cy="3101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39899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83C84-0C77-A64A-AB90-8F385E2DF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Self-Advocacy and the Transition to Adulthood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C2BA3-E348-D449-B210-FEDF52AA6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People need self-advocacy skills throughout their life</a:t>
            </a:r>
          </a:p>
          <a:p>
            <a:r>
              <a:rPr lang="en-US" sz="2400" dirty="0"/>
              <a:t>As people transition to adulthood, self-advocacy becomes even more important than it already was</a:t>
            </a:r>
          </a:p>
        </p:txBody>
      </p:sp>
    </p:spTree>
    <p:extLst>
      <p:ext uri="{BB962C8B-B14F-4D97-AF65-F5344CB8AC3E}">
        <p14:creationId xmlns:p14="http://schemas.microsoft.com/office/powerpoint/2010/main" val="3053060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AF33C27-9C85-4B30-9AD7-879D48AFE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5089DD-882D-4413-B8BF-4798BFD84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7704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105952-BEF4-034B-B2F8-EAC4BE890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1171" y="2681103"/>
            <a:ext cx="3363974" cy="1495794"/>
          </a:xfrm>
          <a:noFill/>
          <a:ln>
            <a:solidFill>
              <a:srgbClr val="FFFFFF"/>
            </a:solidFill>
          </a:ln>
        </p:spPr>
        <p:txBody>
          <a:bodyPr wrap="square">
            <a:normAutofit/>
          </a:bodyPr>
          <a:lstStyle/>
          <a:p>
            <a:r>
              <a:rPr lang="en-US" sz="2200" dirty="0">
                <a:solidFill>
                  <a:srgbClr val="FFFFFF"/>
                </a:solidFill>
              </a:rPr>
              <a:t>Self-Determination + Dignity of Risk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3EDEF17-F3E4-4733-AB3D-5CCA7B0C75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673043"/>
              </p:ext>
            </p:extLst>
          </p:nvPr>
        </p:nvGraphicFramePr>
        <p:xfrm>
          <a:off x="920750" y="342900"/>
          <a:ext cx="5651500" cy="6086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79402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929CCA-6315-AD41-9AA3-6AA71621F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How self-advocacy develops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5DA8C-A40A-BB41-A8AE-E6207A6EA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1748" y="654803"/>
            <a:ext cx="5320696" cy="5548393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2800" dirty="0"/>
              <a:t>Earliest self-advocacy is often refusal</a:t>
            </a:r>
          </a:p>
          <a:p>
            <a:r>
              <a:rPr lang="en-US" sz="2800" dirty="0"/>
              <a:t>Confidence with self-advocacy builds as the young person sees their communication affects the world around them</a:t>
            </a:r>
          </a:p>
          <a:p>
            <a:r>
              <a:rPr lang="en-US" sz="2800" dirty="0"/>
              <a:t>Others encourage the development of self-advocacy by responding to the person’s requests, either through:</a:t>
            </a:r>
          </a:p>
          <a:p>
            <a:pPr lvl="1"/>
            <a:r>
              <a:rPr lang="en-US" sz="2600" dirty="0"/>
              <a:t>Agreeing </a:t>
            </a:r>
          </a:p>
          <a:p>
            <a:pPr lvl="1"/>
            <a:r>
              <a:rPr lang="en-US" sz="2600" dirty="0"/>
              <a:t>Coming to a compromise</a:t>
            </a:r>
          </a:p>
          <a:p>
            <a:pPr lvl="1"/>
            <a:r>
              <a:rPr lang="en-US" sz="2600" dirty="0"/>
              <a:t>Suggesting other solutions</a:t>
            </a:r>
          </a:p>
          <a:p>
            <a:pPr lvl="1"/>
            <a:r>
              <a:rPr lang="en-US" sz="2600" dirty="0"/>
              <a:t>Explaining the reasons it can’t happen</a:t>
            </a:r>
          </a:p>
        </p:txBody>
      </p:sp>
    </p:spTree>
    <p:extLst>
      <p:ext uri="{BB962C8B-B14F-4D97-AF65-F5344CB8AC3E}">
        <p14:creationId xmlns:p14="http://schemas.microsoft.com/office/powerpoint/2010/main" val="3335781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EC87D2-DD91-1545-A2E7-A88F1C66B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Learned helplessness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CA54D-A7CE-B448-8E31-4DEC97FA9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123556"/>
            <a:ext cx="8779512" cy="30469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404040"/>
                </a:solidFill>
              </a:rPr>
              <a:t>Learned helplessness is a response to not being given control over your life and the things that affect you</a:t>
            </a:r>
          </a:p>
          <a:p>
            <a:r>
              <a:rPr lang="en-US" sz="2800" dirty="0">
                <a:solidFill>
                  <a:srgbClr val="404040"/>
                </a:solidFill>
              </a:rPr>
              <a:t>When someone finds that nothing they do can change a situation, the brain disengages and stops trying to find solutions</a:t>
            </a:r>
          </a:p>
          <a:p>
            <a:r>
              <a:rPr lang="en-US" sz="2800" dirty="0">
                <a:solidFill>
                  <a:srgbClr val="404040"/>
                </a:solidFill>
              </a:rPr>
              <a:t>Not a person’s fault or intentional behavior</a:t>
            </a:r>
          </a:p>
        </p:txBody>
      </p:sp>
    </p:spTree>
    <p:extLst>
      <p:ext uri="{BB962C8B-B14F-4D97-AF65-F5344CB8AC3E}">
        <p14:creationId xmlns:p14="http://schemas.microsoft.com/office/powerpoint/2010/main" val="1242525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985A4-C3C0-1E4A-BC31-0ED574E43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964692"/>
            <a:ext cx="5894832" cy="1188720"/>
          </a:xfrm>
        </p:spPr>
        <p:txBody>
          <a:bodyPr>
            <a:normAutofit/>
          </a:bodyPr>
          <a:lstStyle/>
          <a:p>
            <a:r>
              <a:rPr lang="en-US" dirty="0"/>
              <a:t>How can you support self-advocacy?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1A2B965-85B8-404A-9B55-3034B74FD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43" y="2432649"/>
            <a:ext cx="5963317" cy="346860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Give opportunities to share opinions and preferences on things that matter. Listen to and respect these preferences</a:t>
            </a:r>
          </a:p>
          <a:p>
            <a:r>
              <a:rPr lang="en-US" sz="2400" dirty="0"/>
              <a:t>Pause before jumping in with solutions to someone’s problem. Find out how they would like the problem solved and work with them to make a plan</a:t>
            </a:r>
          </a:p>
          <a:p>
            <a:r>
              <a:rPr lang="en-US" sz="2400" dirty="0"/>
              <a:t>Recognize the ways that people are already expressing self-advocacy and help them build on that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9398A9-0D0D-4901-BDDF-B3D93CECA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6706" y="964692"/>
            <a:ext cx="3986784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1FEC3B-E514-4E21-B2CB-7903A73569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1298" y="1128683"/>
            <a:ext cx="3657600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Graphic 6" descr="Questions">
            <a:extLst>
              <a:ext uri="{FF2B5EF4-FFF2-40B4-BE49-F238E27FC236}">
                <a16:creationId xmlns:a16="http://schemas.microsoft.com/office/drawing/2014/main" id="{FD1F98BC-C9D1-4537-BA85-B1DA50F053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15890" y="1768763"/>
            <a:ext cx="3328416" cy="3328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17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5DF60-E895-D241-9CBF-FF2682FDE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Self-Advocacy Programs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A808C-89D8-D04A-A81C-7BAFDABD1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2121" y="179613"/>
            <a:ext cx="6142818" cy="6498771"/>
          </a:xfrm>
        </p:spPr>
        <p:txBody>
          <a:bodyPr anchor="ctr"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Upstream Arts: Self-Advocacy Classes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  <a:hlinkClick r:id="rId3" tooltip="https://www.upstreamarts.org/take-a-class/"/>
              </a:rPr>
              <a:t>https://www.upstreamarts.org/take-a-class/</a:t>
            </a:r>
            <a:r>
              <a:rPr lang="en-US" sz="3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Contact: </a:t>
            </a:r>
            <a:r>
              <a:rPr lang="en-US" sz="3200" dirty="0" err="1">
                <a:solidFill>
                  <a:schemeClr val="bg1"/>
                </a:solidFill>
              </a:rPr>
              <a:t>julie@upstreamarts.org</a:t>
            </a:r>
            <a:r>
              <a:rPr lang="en-US" sz="3200" dirty="0">
                <a:solidFill>
                  <a:schemeClr val="bg1"/>
                </a:solidFill>
              </a:rPr>
              <a:t>, 612-331-4584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 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Advocating Change Together: Self-Advocacy Academy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US" sz="3200" dirty="0">
                <a:solidFill>
                  <a:schemeClr val="bg1"/>
                </a:solidFill>
                <a:hlinkClick r:id="rId4" tooltip="https://www.selfadvocacy.org/self-advocacy-academy/"/>
              </a:rPr>
              <a:t>https://www.selfadvocacy.org/self-advocacy-academy/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Contact: Adam Ruff, </a:t>
            </a:r>
            <a:r>
              <a:rPr lang="en-US" sz="3200" dirty="0" err="1">
                <a:solidFill>
                  <a:schemeClr val="bg1"/>
                </a:solidFill>
              </a:rPr>
              <a:t>ruff@selfadvocacy.org</a:t>
            </a:r>
            <a:br>
              <a:rPr lang="en-US" sz="3200" dirty="0">
                <a:solidFill>
                  <a:schemeClr val="bg1"/>
                </a:solidFill>
              </a:rPr>
            </a:b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MN Autistic Alliance: Cultivate (Self-Advocacy Support) and Lattice (Individualized Support)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US" sz="3200" dirty="0">
                <a:solidFill>
                  <a:schemeClr val="bg1"/>
                </a:solidFill>
                <a:hlinkClick r:id="rId5" tooltip="http://www.mnautisticalliance.org/"/>
              </a:rPr>
              <a:t>www.mnautisticalliance.org</a:t>
            </a:r>
            <a:r>
              <a:rPr lang="en-US" sz="3200" dirty="0">
                <a:solidFill>
                  <a:schemeClr val="bg1"/>
                </a:solidFill>
              </a:rPr>
              <a:t> (Coming April 2022)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Contact: </a:t>
            </a:r>
            <a:r>
              <a:rPr lang="en-US" sz="3200" dirty="0" err="1">
                <a:solidFill>
                  <a:schemeClr val="bg1"/>
                </a:solidFill>
              </a:rPr>
              <a:t>admin@mnautisticalliance.org</a:t>
            </a:r>
            <a:br>
              <a:rPr lang="en-US" sz="3200" dirty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Minnesota Disability Support Alternatives: Self-Advocacy Training and Support</a:t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  <a:hlinkClick r:id="rId6" tooltip="http://www.mndsa.org/self-advocacy"/>
              </a:rPr>
              <a:t>www.mndsa.org/self-advocacy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</a:pPr>
            <a:r>
              <a:rPr lang="en-US" sz="3200" dirty="0">
                <a:solidFill>
                  <a:schemeClr val="bg1"/>
                </a:solidFill>
              </a:rPr>
              <a:t>Contact: Stacy </a:t>
            </a:r>
            <a:r>
              <a:rPr lang="en-US" sz="3200" dirty="0" err="1">
                <a:solidFill>
                  <a:schemeClr val="bg1"/>
                </a:solidFill>
              </a:rPr>
              <a:t>Vigiletti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dirty="0" err="1">
                <a:solidFill>
                  <a:schemeClr val="bg1"/>
                </a:solidFill>
              </a:rPr>
              <a:t>stacy@mndsa.org</a:t>
            </a:r>
            <a:br>
              <a:rPr lang="en-US" sz="2000" dirty="0">
                <a:solidFill>
                  <a:schemeClr val="bg1"/>
                </a:solidFill>
              </a:rPr>
            </a:b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7392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8EC2A-3A79-104F-800E-D15E89C12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5496" y="978776"/>
            <a:ext cx="5925310" cy="1174991"/>
          </a:xfrm>
        </p:spPr>
        <p:txBody>
          <a:bodyPr>
            <a:normAutofit/>
          </a:bodyPr>
          <a:lstStyle/>
          <a:p>
            <a:r>
              <a:rPr lang="en-US" sz="2400"/>
              <a:t>Questions?</a:t>
            </a:r>
          </a:p>
        </p:txBody>
      </p:sp>
      <p:pic>
        <p:nvPicPr>
          <p:cNvPr id="5" name="Picture 4" descr="Multi-coloured dialogue boxes">
            <a:extLst>
              <a:ext uri="{FF2B5EF4-FFF2-40B4-BE49-F238E27FC236}">
                <a16:creationId xmlns:a16="http://schemas.microsoft.com/office/drawing/2014/main" id="{4793208A-F774-493B-B77D-D971ED8CF60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633" r="25737" b="2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00910-69A2-1249-988E-8CD6CFA66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5496" y="2640692"/>
            <a:ext cx="5925310" cy="3255252"/>
          </a:xfrm>
        </p:spPr>
        <p:txBody>
          <a:bodyPr>
            <a:normAutofit/>
          </a:bodyPr>
          <a:lstStyle/>
          <a:p>
            <a:r>
              <a:rPr lang="en-US" sz="2400" dirty="0"/>
              <a:t>Feel free to ask questions in the chat</a:t>
            </a:r>
          </a:p>
          <a:p>
            <a:r>
              <a:rPr lang="en-US" sz="2400" dirty="0"/>
              <a:t>Please be patient while I type my response</a:t>
            </a:r>
          </a:p>
          <a:p>
            <a:r>
              <a:rPr lang="en-US" sz="2400" dirty="0"/>
              <a:t>For questions about the MNDSA Self-Advocacy Program, you can ask in the chat or contact Stacy </a:t>
            </a:r>
            <a:r>
              <a:rPr lang="en-US" sz="2400" dirty="0" err="1"/>
              <a:t>Vigiletti</a:t>
            </a:r>
            <a:r>
              <a:rPr lang="en-US" sz="2400" dirty="0"/>
              <a:t> at </a:t>
            </a:r>
            <a:r>
              <a:rPr lang="en-US" sz="2400" dirty="0" err="1"/>
              <a:t>stacy@mndsa.org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9093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43EE4E4-4F6E-4D0C-8241-7422485C59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9085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CDFF21-67C6-4C4C-9A1C-C7726D3D3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966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98F8D60-BC6F-4B41-9481-5F49C96A10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520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F5FC2CFD-D84E-9C4B-8801-3D55CBA9E8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626" y="2683126"/>
            <a:ext cx="4159568" cy="117507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6EED1-867C-D340-8762-89506CB90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5211" y="878884"/>
            <a:ext cx="4779823" cy="4783559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r>
              <a:rPr lang="en-US" sz="3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presentation is sponsored by Minnesota Disability Support Alternatives.</a:t>
            </a:r>
          </a:p>
          <a:p>
            <a:r>
              <a:rPr lang="en-US" sz="3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MNDSA offers a variety of services, including support planning and self-advocacy training and support. </a:t>
            </a:r>
          </a:p>
          <a:p>
            <a:r>
              <a:rPr lang="en-US" sz="3300" dirty="0" err="1">
                <a:solidFill>
                  <a:srgbClr val="FFFFFF"/>
                </a:solidFill>
                <a:hlinkClick r:id="rId4"/>
              </a:rPr>
              <a:t>www.mndsa.org</a:t>
            </a:r>
            <a:endParaRPr lang="en-US" sz="3300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31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A28B42-F760-EB47-A6DE-FA87F5B53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Access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D0E6B-B346-474A-85F2-E78B3A209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1843590"/>
            <a:ext cx="8779512" cy="3326928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solidFill>
                  <a:srgbClr val="404040"/>
                </a:solidFill>
              </a:rPr>
              <a:t>Automatic closed captions are available </a:t>
            </a:r>
          </a:p>
          <a:p>
            <a:r>
              <a:rPr lang="en-US" sz="2800" dirty="0">
                <a:solidFill>
                  <a:srgbClr val="404040"/>
                </a:solidFill>
              </a:rPr>
              <a:t>You can find the link to access the slides in the event description</a:t>
            </a:r>
          </a:p>
          <a:p>
            <a:r>
              <a:rPr lang="en-US" sz="2800" dirty="0">
                <a:solidFill>
                  <a:srgbClr val="404040"/>
                </a:solidFill>
              </a:rPr>
              <a:t>A recording of the webinar will be available on the event page after the livestream</a:t>
            </a:r>
          </a:p>
          <a:p>
            <a:r>
              <a:rPr lang="en-US" sz="2800" dirty="0">
                <a:solidFill>
                  <a:srgbClr val="404040"/>
                </a:solidFill>
              </a:rPr>
              <a:t>Someone will be monitoring the chat in case issues come up</a:t>
            </a:r>
          </a:p>
          <a:p>
            <a:r>
              <a:rPr lang="en-US" sz="2800" dirty="0">
                <a:solidFill>
                  <a:srgbClr val="404040"/>
                </a:solidFill>
              </a:rPr>
              <a:t>It takes me a moment to type out a response, so please be patient</a:t>
            </a:r>
          </a:p>
          <a:p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385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51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543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E4255-31A3-483C-B77D-60F3892A4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4635" y="1443035"/>
            <a:ext cx="5715917" cy="391406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dirty="0">
                <a:solidFill>
                  <a:srgbClr val="404040"/>
                </a:solidFill>
              </a:rPr>
              <a:t>Nonspeaking autistic person who uses a communication device</a:t>
            </a:r>
          </a:p>
          <a:p>
            <a:r>
              <a:rPr lang="en-US" sz="2800" dirty="0">
                <a:solidFill>
                  <a:srgbClr val="404040"/>
                </a:solidFill>
              </a:rPr>
              <a:t>Degree in Special Education from the University of Minnesota</a:t>
            </a:r>
          </a:p>
          <a:p>
            <a:r>
              <a:rPr lang="en-US" sz="2800" dirty="0">
                <a:solidFill>
                  <a:srgbClr val="404040"/>
                </a:solidFill>
              </a:rPr>
              <a:t>Worked as a disability consultant, a public speaker, a direct support professional, and a teaching assistant</a:t>
            </a:r>
          </a:p>
          <a:p>
            <a:r>
              <a:rPr lang="en-US" sz="2800" dirty="0">
                <a:solidFill>
                  <a:srgbClr val="404040"/>
                </a:solidFill>
              </a:rPr>
              <a:t>I get support services to help me live independently</a:t>
            </a:r>
          </a:p>
          <a:p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6718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5C55C5-1AEF-4C78-AD5A-3C8537F50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0168" y="1586484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cap="none">
                <a:solidFill>
                  <a:srgbClr val="FFFFFF"/>
                </a:solidFill>
              </a:rPr>
              <a:t>Cole's Introduction</a:t>
            </a:r>
          </a:p>
        </p:txBody>
      </p:sp>
    </p:spTree>
    <p:extLst>
      <p:ext uri="{BB962C8B-B14F-4D97-AF65-F5344CB8AC3E}">
        <p14:creationId xmlns:p14="http://schemas.microsoft.com/office/powerpoint/2010/main" val="585952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8E4AA4-37D0-3646-B2B2-EAA9177AA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265563"/>
            <a:ext cx="8991600" cy="1645920"/>
          </a:xfrm>
        </p:spPr>
        <p:txBody>
          <a:bodyPr/>
          <a:lstStyle/>
          <a:p>
            <a:r>
              <a:rPr lang="en-US" dirty="0"/>
              <a:t>Who’s in the Audience?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0AA1D78-05E8-2641-81A9-EFC497E45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3529584"/>
            <a:ext cx="6801612" cy="2062853"/>
          </a:xfrm>
          <a:solidFill>
            <a:schemeClr val="tx1"/>
          </a:solidFill>
          <a:ln w="38100"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Share a brief sentence or two in the chat about who you are and what brings you to this webinar. </a:t>
            </a:r>
          </a:p>
        </p:txBody>
      </p:sp>
    </p:spTree>
    <p:extLst>
      <p:ext uri="{BB962C8B-B14F-4D97-AF65-F5344CB8AC3E}">
        <p14:creationId xmlns:p14="http://schemas.microsoft.com/office/powerpoint/2010/main" val="998424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34E47-15E2-2549-9397-7D57EAE03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en-US" dirty="0"/>
              <a:t>Topics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DAAD0AD-9D24-41FC-A12F-C3DFDD6717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566517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98715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76C89-1BE9-A944-BA67-CA97E030B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Self-Advocacy?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2D6BC-A0C9-1E4B-AB2D-3CD80D4EB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400" dirty="0"/>
              <a:t>Self-advocacy is the ability to speak up for yourself and what's important to you.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Self-advocacy means knowing your rights and standing up for them.</a:t>
            </a:r>
          </a:p>
          <a:p>
            <a:pPr marL="457200" indent="-457200">
              <a:buFont typeface="Arial"/>
              <a:buChar char="•"/>
            </a:pPr>
            <a:r>
              <a:rPr lang="en-US" sz="2400" dirty="0"/>
              <a:t>Self-advocacy means making choices about things in your life.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532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857A66-2AF0-1F46-984D-83BF6C415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What does self-Advocacy Look 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34DB8-2EB9-DB4B-90B6-1DD09EC8C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244" y="1961334"/>
            <a:ext cx="8779512" cy="3326928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404040"/>
                </a:solidFill>
              </a:rPr>
              <a:t>Making choices about where you live, work, or go to school</a:t>
            </a:r>
          </a:p>
          <a:p>
            <a:r>
              <a:rPr lang="en-US" sz="2400" dirty="0">
                <a:solidFill>
                  <a:srgbClr val="404040"/>
                </a:solidFill>
              </a:rPr>
              <a:t>Deciding what services you want and how you want those services to look</a:t>
            </a:r>
          </a:p>
          <a:p>
            <a:r>
              <a:rPr lang="en-US" sz="2400" dirty="0">
                <a:solidFill>
                  <a:srgbClr val="404040"/>
                </a:solidFill>
              </a:rPr>
              <a:t>Asking for accommodations and what you need to be successful</a:t>
            </a:r>
          </a:p>
          <a:p>
            <a:r>
              <a:rPr lang="en-US" sz="2400" dirty="0">
                <a:solidFill>
                  <a:srgbClr val="404040"/>
                </a:solidFill>
              </a:rPr>
              <a:t>Telling someone “no” to something you don’t want to do</a:t>
            </a:r>
          </a:p>
          <a:p>
            <a:r>
              <a:rPr lang="en-US" sz="2400" dirty="0">
                <a:solidFill>
                  <a:srgbClr val="404040"/>
                </a:solidFill>
              </a:rPr>
              <a:t>Letting someone know they hurt you</a:t>
            </a:r>
          </a:p>
          <a:p>
            <a:r>
              <a:rPr lang="en-US" sz="2400" dirty="0">
                <a:solidFill>
                  <a:srgbClr val="404040"/>
                </a:solidFill>
              </a:rPr>
              <a:t>Asking for space and setting boundaries</a:t>
            </a:r>
          </a:p>
          <a:p>
            <a:endParaRPr lang="en-US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076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1CF21-50B5-FA4E-8839-C02E79E24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Self-Advocacy and Disability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34C7D-D748-324D-BF30-BD2D697FA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Society was not designed with people with disabilities in mind</a:t>
            </a:r>
          </a:p>
          <a:p>
            <a:r>
              <a:rPr lang="en-US" sz="2800" dirty="0"/>
              <a:t>Access barriers create the need for self-advocacy</a:t>
            </a:r>
          </a:p>
          <a:p>
            <a:r>
              <a:rPr lang="en-US" sz="2800" dirty="0"/>
              <a:t>People with disabilities are often given fewer opportunities to practice self-advocacy as they grow up</a:t>
            </a:r>
          </a:p>
        </p:txBody>
      </p:sp>
    </p:spTree>
    <p:extLst>
      <p:ext uri="{BB962C8B-B14F-4D97-AF65-F5344CB8AC3E}">
        <p14:creationId xmlns:p14="http://schemas.microsoft.com/office/powerpoint/2010/main" val="1153809175"/>
      </p:ext>
    </p:extLst>
  </p:cSld>
  <p:clrMapOvr>
    <a:masterClrMapping/>
  </p:clrMapOvr>
</p:sld>
</file>

<file path=ppt/theme/theme1.xml><?xml version="1.0" encoding="utf-8"?>
<a:theme xmlns:a="http://schemas.openxmlformats.org/drawingml/2006/main" name="1_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ED019E02A94B438EA5BD18670E0028" ma:contentTypeVersion="10" ma:contentTypeDescription="Create a new document." ma:contentTypeScope="" ma:versionID="7d7f0439ebe1b5a7f1f9e3e4065207fd">
  <xsd:schema xmlns:xsd="http://www.w3.org/2001/XMLSchema" xmlns:xs="http://www.w3.org/2001/XMLSchema" xmlns:p="http://schemas.microsoft.com/office/2006/metadata/properties" xmlns:ns2="3ed9eb5e-0166-4d37-8ed3-c9553bccff6f" xmlns:ns3="f9e993c6-7a30-4de6-a989-f4ab6aa58aa9" targetNamespace="http://schemas.microsoft.com/office/2006/metadata/properties" ma:root="true" ma:fieldsID="ca36c2ad8e3ab7757c0ea911e8c719d6" ns2:_="" ns3:_="">
    <xsd:import namespace="3ed9eb5e-0166-4d37-8ed3-c9553bccff6f"/>
    <xsd:import namespace="f9e993c6-7a30-4de6-a989-f4ab6aa58a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d9eb5e-0166-4d37-8ed3-c9553bccff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e993c6-7a30-4de6-a989-f4ab6aa58aa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22E4271-B7E2-4B42-8AED-D534B4556676}"/>
</file>

<file path=customXml/itemProps2.xml><?xml version="1.0" encoding="utf-8"?>
<ds:datastoreItem xmlns:ds="http://schemas.openxmlformats.org/officeDocument/2006/customXml" ds:itemID="{7E476E67-E83C-471D-9BC0-AD18843641AE}"/>
</file>

<file path=customXml/itemProps3.xml><?xml version="1.0" encoding="utf-8"?>
<ds:datastoreItem xmlns:ds="http://schemas.openxmlformats.org/officeDocument/2006/customXml" ds:itemID="{D5CB365B-3096-4696-81A6-8A567B747227}"/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38933</TotalTime>
  <Words>798</Words>
  <Application>Microsoft Macintosh PowerPoint</Application>
  <PresentationFormat>Widescreen</PresentationFormat>
  <Paragraphs>98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Gill Sans MT</vt:lpstr>
      <vt:lpstr>1_Parcel</vt:lpstr>
      <vt:lpstr>Supporting Self-Advocacy for Teens and Young Adults with Disabilities</vt:lpstr>
      <vt:lpstr>PowerPoint Presentation</vt:lpstr>
      <vt:lpstr>Access Notes</vt:lpstr>
      <vt:lpstr>Cole's Introduction</vt:lpstr>
      <vt:lpstr>Who’s in the Audience?</vt:lpstr>
      <vt:lpstr>Topics</vt:lpstr>
      <vt:lpstr>What is Self-Advocacy?</vt:lpstr>
      <vt:lpstr>What does self-Advocacy Look like?</vt:lpstr>
      <vt:lpstr>Self-Advocacy and Disability</vt:lpstr>
      <vt:lpstr>Everyone Self-Advocates!</vt:lpstr>
      <vt:lpstr>Why is self-Advocacy Important?</vt:lpstr>
      <vt:lpstr>Self-Advocacy and the Transition to Adulthood</vt:lpstr>
      <vt:lpstr>Self-Determination + Dignity of Risk</vt:lpstr>
      <vt:lpstr>How self-advocacy develops</vt:lpstr>
      <vt:lpstr>Learned helplessness</vt:lpstr>
      <vt:lpstr>How can you support self-advocacy?</vt:lpstr>
      <vt:lpstr>Self-Advocacy Programs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Self-Advocacy Webinar</dc:title>
  <dc:creator>Cole Cooper</dc:creator>
  <cp:lastModifiedBy>Cole Sorensen</cp:lastModifiedBy>
  <cp:revision>26</cp:revision>
  <cp:lastPrinted>2022-02-22T21:05:24Z</cp:lastPrinted>
  <dcterms:created xsi:type="dcterms:W3CDTF">2022-02-03T21:03:19Z</dcterms:created>
  <dcterms:modified xsi:type="dcterms:W3CDTF">2022-03-02T22:12:42Z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0x01010034ED019E02A94B438EA5BD18670E0028</vt:lpwstr>
  </property>
</Properties>
</file>